
<file path=[Content_Types].xml><?xml version="1.0" encoding="utf-8"?>
<Types xmlns="http://schemas.openxmlformats.org/package/2006/content-types">
  <Default Extension="png" ContentType="image/png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55" r:id="rId1"/>
  </p:sldMasterIdLst>
  <p:notesMasterIdLst>
    <p:notesMasterId r:id="rId19"/>
  </p:notesMasterIdLst>
  <p:sldIdLst>
    <p:sldId id="256" r:id="rId2"/>
    <p:sldId id="273" r:id="rId3"/>
    <p:sldId id="278" r:id="rId4"/>
    <p:sldId id="266" r:id="rId5"/>
    <p:sldId id="276" r:id="rId6"/>
    <p:sldId id="286" r:id="rId7"/>
    <p:sldId id="280" r:id="rId8"/>
    <p:sldId id="281" r:id="rId9"/>
    <p:sldId id="282" r:id="rId10"/>
    <p:sldId id="287" r:id="rId11"/>
    <p:sldId id="288" r:id="rId12"/>
    <p:sldId id="292" r:id="rId13"/>
    <p:sldId id="295" r:id="rId14"/>
    <p:sldId id="289" r:id="rId15"/>
    <p:sldId id="293" r:id="rId16"/>
    <p:sldId id="268" r:id="rId17"/>
    <p:sldId id="272" r:id="rId18"/>
  </p:sldIdLst>
  <p:sldSz cx="9144000" cy="6858000" type="screen4x3"/>
  <p:notesSz cx="6858000" cy="9144000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8971" autoAdjust="0"/>
    <p:restoredTop sz="90845" autoAdjust="0"/>
  </p:normalViewPr>
  <p:slideViewPr>
    <p:cSldViewPr>
      <p:cViewPr varScale="1">
        <p:scale>
          <a:sx n="41" d="100"/>
          <a:sy n="41" d="100"/>
        </p:scale>
        <p:origin x="1254" y="4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viewProps" Target="view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Times New Roman" charset="0"/>
              </a:defRPr>
            </a:lvl1pPr>
          </a:lstStyle>
          <a:p>
            <a:pPr>
              <a:defRPr/>
            </a:pPr>
            <a:fld id="{8FB604CE-75BB-4FE6-9A43-8DA7A5123E39}" type="datetimeFigureOut">
              <a:rPr lang="en-US"/>
              <a:pPr>
                <a:defRPr/>
              </a:pPr>
              <a:t>5/8/2024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GB" noProof="0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  <a:endParaRPr lang="en-GB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A6D36421-2C86-43A0-96EF-C8153EEB5EB0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37480534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55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355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altLang="en-US" dirty="0"/>
          </a:p>
        </p:txBody>
      </p:sp>
      <p:sp>
        <p:nvSpPr>
          <p:cNvPr id="2355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C3D750C-4BB9-4B52-8823-89CE9EF79834}" type="slidenum">
              <a:rPr lang="en-GB" altLang="en-US" sz="1200"/>
              <a:pPr eaLnBrk="1" hangingPunct="1"/>
              <a:t>1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536737358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379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379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46E70BD-9135-4715-8457-0A7AE2AF7FE6}" type="slidenum">
              <a:rPr lang="en-GB" altLang="en-US" sz="1200"/>
              <a:pPr eaLnBrk="1" hangingPunct="1"/>
              <a:t>10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845162409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481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482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D5EF8901-11A1-4DC9-91E3-1B04CACB1714}" type="slidenum">
              <a:rPr lang="en-GB" altLang="en-US" sz="1200"/>
              <a:pPr eaLnBrk="1" hangingPunct="1"/>
              <a:t>11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268130154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08106A-9D3A-4619-853A-F78C9BCF17D7}" type="slidenum">
              <a:rPr lang="en-GB" altLang="en-US" sz="1200"/>
              <a:pPr eaLnBrk="1" hangingPunct="1"/>
              <a:t>12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74161931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789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789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3789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A08106A-9D3A-4619-853A-F78C9BCF17D7}" type="slidenum">
              <a:rPr lang="en-GB" altLang="en-US" sz="1200"/>
              <a:pPr eaLnBrk="1" hangingPunct="1"/>
              <a:t>13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45593782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891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891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891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66E1B3E5-AF50-42E0-81E1-D87457D6CA50}" type="slidenum">
              <a:rPr lang="en-GB" altLang="en-US" sz="1200"/>
              <a:pPr eaLnBrk="1" hangingPunct="1"/>
              <a:t>14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369614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993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993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994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FC81FFF5-CC7C-47FF-9D4F-77FC62C82E4B}" type="slidenum">
              <a:rPr lang="en-GB" altLang="en-US" sz="1200"/>
              <a:pPr eaLnBrk="1" hangingPunct="1"/>
              <a:t>15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1912379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6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096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4096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BF0DB5-CFB1-4B14-8903-8EFD4D846F5C}" type="slidenum">
              <a:rPr lang="en-GB" altLang="en-US" sz="1200"/>
              <a:pPr eaLnBrk="1" hangingPunct="1"/>
              <a:t>16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15141691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98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4198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4198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FCC943A-385E-4451-B1CB-EA4CD4B1E949}" type="slidenum">
              <a:rPr lang="en-GB" altLang="en-US" sz="1200"/>
              <a:pPr eaLnBrk="1" hangingPunct="1"/>
              <a:t>17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222328907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457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458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8FFB8FF7-E458-407A-8362-4BE0D836772A}" type="slidenum">
              <a:rPr lang="en-GB" altLang="en-US" sz="1200"/>
              <a:pPr eaLnBrk="1" hangingPunct="1"/>
              <a:t>2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3977978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560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1BE3907-AF91-4B7C-8429-E56CCABF93E0}" type="slidenum">
              <a:rPr lang="en-GB" altLang="en-US" sz="1200"/>
              <a:pPr eaLnBrk="1" hangingPunct="1"/>
              <a:t>3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642429173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662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662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4DC201A8-3176-4060-B3BE-EB73FB96E667}" type="slidenum">
              <a:rPr lang="en-GB" altLang="en-US" sz="1200"/>
              <a:pPr eaLnBrk="1" hangingPunct="1"/>
              <a:t>4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728255806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4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8675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/>
            <a:endParaRPr lang="en-US" altLang="en-US" dirty="0"/>
          </a:p>
        </p:txBody>
      </p:sp>
      <p:sp>
        <p:nvSpPr>
          <p:cNvPr id="28676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1BC9845-3738-49CC-BDC6-61C11677BEDC}" type="slidenum">
              <a:rPr lang="en-GB" altLang="en-US" sz="1200"/>
              <a:pPr eaLnBrk="1" hangingPunct="1"/>
              <a:t>5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4270477620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9699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29700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350168E-A6F1-437F-A234-E1E89FB5513D}" type="slidenum">
              <a:rPr lang="en-GB" altLang="en-US" sz="1200"/>
              <a:pPr eaLnBrk="1" hangingPunct="1"/>
              <a:t>6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749841895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22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0723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0724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A9006CA1-E8E7-4916-88EC-B62D597CE6F9}" type="slidenum">
              <a:rPr lang="en-GB" altLang="en-US" sz="1200"/>
              <a:pPr eaLnBrk="1" hangingPunct="1"/>
              <a:t>7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272433324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1746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1747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1748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0C8FD1BE-A355-4615-A051-917B70E5E405}" type="slidenum">
              <a:rPr lang="en-GB" altLang="en-US" sz="1200"/>
              <a:pPr eaLnBrk="1" hangingPunct="1"/>
              <a:t>8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144794095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770" name="Slide Image Placeholder 1"/>
          <p:cNvSpPr>
            <a:spLocks noGrp="1" noRot="1" noChangeAspect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32771" name="Notes Placeholder 2"/>
          <p:cNvSpPr>
            <a:spLocks noGrp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endParaRPr lang="en-US" altLang="en-US" dirty="0"/>
          </a:p>
        </p:txBody>
      </p:sp>
      <p:sp>
        <p:nvSpPr>
          <p:cNvPr id="32772" name="Slide Number Placeholder 3"/>
          <p:cNvSpPr>
            <a:spLocks noGrp="1"/>
          </p:cNvSpPr>
          <p:nvPr>
            <p:ph type="sldNum" sz="quarter" idx="5"/>
          </p:nvPr>
        </p:nvSpPr>
        <p:spPr bwMode="auto"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/>
            <a:fld id="{CF95379B-0A43-42A7-B2A1-E19C8B42F343}" type="slidenum">
              <a:rPr lang="en-GB" altLang="en-US" sz="1200"/>
              <a:pPr eaLnBrk="1" hangingPunct="1"/>
              <a:t>9</a:t>
            </a:fld>
            <a:endParaRPr lang="en-GB" altLang="en-US" sz="1200" dirty="0"/>
          </a:p>
        </p:txBody>
      </p:sp>
    </p:spTree>
    <p:extLst>
      <p:ext uri="{BB962C8B-B14F-4D97-AF65-F5344CB8AC3E}">
        <p14:creationId xmlns:p14="http://schemas.microsoft.com/office/powerpoint/2010/main" val="392689989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2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026" descr="Canvas"/>
          <p:cNvSpPr>
            <a:spLocks noChangeArrowheads="1"/>
          </p:cNvSpPr>
          <p:nvPr/>
        </p:nvSpPr>
        <p:spPr bwMode="white">
          <a:xfrm>
            <a:off x="528638" y="201613"/>
            <a:ext cx="8397875" cy="6467475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dirty="0">
              <a:latin typeface="Times New Roman" charset="0"/>
            </a:endParaRPr>
          </a:p>
        </p:txBody>
      </p:sp>
      <p:pic>
        <p:nvPicPr>
          <p:cNvPr id="5" name="Picture 1027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ltGray">
          <a:xfrm>
            <a:off x="0" y="50800"/>
            <a:ext cx="1181100" cy="4286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1028" descr="Canvas"/>
          <p:cNvSpPr>
            <a:spLocks noChangeArrowheads="1"/>
          </p:cNvSpPr>
          <p:nvPr/>
        </p:nvSpPr>
        <p:spPr bwMode="white">
          <a:xfrm>
            <a:off x="596900" y="4130675"/>
            <a:ext cx="1041400" cy="457200"/>
          </a:xfrm>
          <a:prstGeom prst="rect">
            <a:avLst/>
          </a:prstGeom>
          <a:blipFill dpi="0" rotWithShape="0">
            <a:blip r:embed="rId2"/>
            <a:srcRect/>
            <a:tile tx="0" ty="0" sx="100000" sy="100000" flip="none" algn="tl"/>
          </a:blipFill>
          <a:ln w="9525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pPr algn="ctr">
              <a:defRPr/>
            </a:pPr>
            <a:endParaRPr kumimoji="1" lang="en-US" dirty="0">
              <a:latin typeface="Times New Roman" charset="0"/>
            </a:endParaRPr>
          </a:p>
        </p:txBody>
      </p:sp>
      <p:pic>
        <p:nvPicPr>
          <p:cNvPr id="7" name="Picture 1029" descr="A:\minispir.GIF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2534" name="Rectangle 1030"/>
          <p:cNvSpPr>
            <a:spLocks noGrp="1" noChangeArrowheads="1"/>
          </p:cNvSpPr>
          <p:nvPr>
            <p:ph type="ctrTitle"/>
          </p:nvPr>
        </p:nvSpPr>
        <p:spPr>
          <a:xfrm>
            <a:off x="914400" y="2057400"/>
            <a:ext cx="7721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Click to edit Master title style</a:t>
            </a:r>
          </a:p>
        </p:txBody>
      </p:sp>
      <p:sp>
        <p:nvSpPr>
          <p:cNvPr id="22535" name="Rectangle 1031"/>
          <p:cNvSpPr>
            <a:spLocks noGrp="1" noChangeArrowheads="1"/>
          </p:cNvSpPr>
          <p:nvPr>
            <p:ph type="subTitle" idx="1"/>
          </p:nvPr>
        </p:nvSpPr>
        <p:spPr>
          <a:xfrm>
            <a:off x="1625600" y="3886200"/>
            <a:ext cx="6400800" cy="1771650"/>
          </a:xfrm>
        </p:spPr>
        <p:txBody>
          <a:bodyPr/>
          <a:lstStyle>
            <a:lvl1pPr marL="0" indent="0" algn="ctr">
              <a:buFontTx/>
              <a:buNone/>
              <a:defRPr/>
            </a:lvl1pPr>
          </a:lstStyle>
          <a:p>
            <a:r>
              <a:rPr lang="en-GB"/>
              <a:t>Click to edit Master subtitle style</a:t>
            </a:r>
          </a:p>
        </p:txBody>
      </p:sp>
      <p:sp>
        <p:nvSpPr>
          <p:cNvPr id="8" name="Rectangle 1032"/>
          <p:cNvSpPr>
            <a:spLocks noGrp="1" noChangeArrowheads="1"/>
          </p:cNvSpPr>
          <p:nvPr>
            <p:ph type="dt" sz="quarter" idx="10"/>
          </p:nvPr>
        </p:nvSpPr>
        <p:spPr>
          <a:xfrm>
            <a:off x="10842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1033"/>
          <p:cNvSpPr>
            <a:spLocks noGrp="1" noChangeArrowheads="1"/>
          </p:cNvSpPr>
          <p:nvPr>
            <p:ph type="ftr" sz="quarter" idx="11"/>
          </p:nvPr>
        </p:nvSpPr>
        <p:spPr>
          <a:xfrm>
            <a:off x="3522663" y="60960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10" name="Rectangle 1034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951663" y="6096000"/>
            <a:ext cx="1905000" cy="457200"/>
          </a:xfrm>
        </p:spPr>
        <p:txBody>
          <a:bodyPr/>
          <a:lstStyle>
            <a:lvl1pPr>
              <a:defRPr/>
            </a:lvl1pPr>
          </a:lstStyle>
          <a:p>
            <a:fld id="{F9131BC4-4852-4593-956A-984FBD4D925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20654183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2ADD39A-D32B-411E-AE0B-5D5DCDA9E8A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46598155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81800" y="381000"/>
            <a:ext cx="1905000" cy="54864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6800" y="381000"/>
            <a:ext cx="5562600" cy="54864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92D9EC9A-EFE8-4524-9FCE-D0816D3924B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81849327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42631EC-B59A-419E-A2C5-9CEDF48D952D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1112849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FD5BCB79-AD1E-4C93-8B5D-72D30728727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9833774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668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953000" y="1752600"/>
            <a:ext cx="3733800" cy="4114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7A87B12-D53C-47A9-8306-3445758D903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392224974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8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9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21D16BB0-4095-41FC-8C86-38CC570D545E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70946826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5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3CBFC80F-38A7-4CB5-B5AD-ED27FF443759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18293250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3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4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53D446B8-F2D1-4922-90A9-42E4B691778F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7580523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773BFCD3-5085-4799-A3E7-B9C9B2815DC6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83703124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GB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8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6" name="Rectangle 9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7" name="Rectangle 10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fld id="{E59CBCDF-E112-4F79-AA62-4DFD0B2C8904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  <p:extLst>
      <p:ext uri="{BB962C8B-B14F-4D97-AF65-F5344CB8AC3E}">
        <p14:creationId xmlns:p14="http://schemas.microsoft.com/office/powerpoint/2010/main" val="21908989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ltGray">
      <p:bgPr>
        <a:solidFill>
          <a:srgbClr val="906D58"/>
        </a:solidFill>
        <a:effectLst>
          <a:outerShdw dist="107763" dir="2700000" algn="ctr" rotWithShape="0">
            <a:srgbClr val="000000"/>
          </a:outerShdw>
        </a:effectLst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ChangeArrowheads="1"/>
          </p:cNvSpPr>
          <p:nvPr/>
        </p:nvSpPr>
        <p:spPr bwMode="ltGray">
          <a:xfrm>
            <a:off x="609600" y="228600"/>
            <a:ext cx="8239125" cy="6391275"/>
          </a:xfrm>
          <a:prstGeom prst="rect">
            <a:avLst/>
          </a:prstGeom>
          <a:solidFill>
            <a:srgbClr val="EDE7E3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>
              <a:defRPr/>
            </a:pPr>
            <a:endParaRPr kumimoji="1" lang="en-US" dirty="0">
              <a:latin typeface="Times New Roman" charset="0"/>
            </a:endParaRPr>
          </a:p>
        </p:txBody>
      </p:sp>
      <p:sp>
        <p:nvSpPr>
          <p:cNvPr id="21507" name="Line 3"/>
          <p:cNvSpPr>
            <a:spLocks noChangeShapeType="1"/>
          </p:cNvSpPr>
          <p:nvPr/>
        </p:nvSpPr>
        <p:spPr bwMode="ltGray">
          <a:xfrm>
            <a:off x="1016000" y="1600200"/>
            <a:ext cx="7670800" cy="0"/>
          </a:xfrm>
          <a:prstGeom prst="line">
            <a:avLst/>
          </a:prstGeom>
          <a:noFill/>
          <a:ln w="3175">
            <a:solidFill>
              <a:schemeClr val="bg2"/>
            </a:solidFill>
            <a:round/>
            <a:headEnd/>
            <a:tailEnd/>
          </a:ln>
        </p:spPr>
        <p:txBody>
          <a:bodyPr wrap="none" anchor="ctr"/>
          <a:lstStyle/>
          <a:p>
            <a:pPr>
              <a:defRPr/>
            </a:pPr>
            <a:endParaRPr lang="en-GB" dirty="0">
              <a:latin typeface="Times New Roman" charset="0"/>
            </a:endParaRPr>
          </a:p>
        </p:txBody>
      </p:sp>
      <p:pic>
        <p:nvPicPr>
          <p:cNvPr id="1028" name="Picture 4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5333"/>
          <a:stretch>
            <a:fillRect/>
          </a:stretch>
        </p:blipFill>
        <p:spPr bwMode="ltGray">
          <a:xfrm>
            <a:off x="0" y="50800"/>
            <a:ext cx="1181100" cy="4057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9" name="Picture 5" descr="A:\minispir.GIF"/>
          <p:cNvPicPr>
            <a:picLocks noChangeAspect="1" noChangeArrowheads="1"/>
          </p:cNvPicPr>
          <p:nvPr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39999"/>
          <a:stretch>
            <a:fillRect/>
          </a:stretch>
        </p:blipFill>
        <p:spPr bwMode="ltGray">
          <a:xfrm>
            <a:off x="0" y="4222750"/>
            <a:ext cx="1181100" cy="25717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30" name="Rectangle 6"/>
          <p:cNvSpPr>
            <a:spLocks noGrp="1" noChangeArrowheads="1"/>
          </p:cNvSpPr>
          <p:nvPr>
            <p:ph type="title"/>
          </p:nvPr>
        </p:nvSpPr>
        <p:spPr bwMode="auto">
          <a:xfrm>
            <a:off x="1066800" y="381000"/>
            <a:ext cx="76200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title style</a:t>
            </a:r>
          </a:p>
        </p:txBody>
      </p:sp>
      <p:sp>
        <p:nvSpPr>
          <p:cNvPr id="1031" name="Rectangle 7"/>
          <p:cNvSpPr>
            <a:spLocks noGrp="1" noChangeArrowheads="1"/>
          </p:cNvSpPr>
          <p:nvPr>
            <p:ph type="body" idx="1"/>
          </p:nvPr>
        </p:nvSpPr>
        <p:spPr bwMode="auto">
          <a:xfrm>
            <a:off x="1066800" y="1752600"/>
            <a:ext cx="7620000" cy="4114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/>
              <a:t>Click to edit Master text styles</a:t>
            </a:r>
          </a:p>
          <a:p>
            <a:pPr lvl="1"/>
            <a:r>
              <a:rPr lang="en-GB" altLang="en-US"/>
              <a:t>Second level</a:t>
            </a:r>
          </a:p>
          <a:p>
            <a:pPr lvl="2"/>
            <a:r>
              <a:rPr lang="en-GB" altLang="en-US"/>
              <a:t>Third level</a:t>
            </a:r>
          </a:p>
          <a:p>
            <a:pPr lvl="3"/>
            <a:r>
              <a:rPr lang="en-GB" altLang="en-US"/>
              <a:t>Fourth level</a:t>
            </a:r>
          </a:p>
          <a:p>
            <a:pPr lvl="4"/>
            <a:r>
              <a:rPr lang="en-GB" altLang="en-US"/>
              <a:t>Fifth level</a:t>
            </a:r>
          </a:p>
        </p:txBody>
      </p:sp>
      <p:sp>
        <p:nvSpPr>
          <p:cNvPr id="21512" name="Rectangle 8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10144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13" name="Rectangle 9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452813" y="6107113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Times New Roman" charset="0"/>
              </a:defRPr>
            </a:lvl1pPr>
          </a:lstStyle>
          <a:p>
            <a:pPr>
              <a:defRPr/>
            </a:pPr>
            <a:endParaRPr lang="en-GB" dirty="0"/>
          </a:p>
        </p:txBody>
      </p:sp>
      <p:sp>
        <p:nvSpPr>
          <p:cNvPr id="21514" name="Rectangle 10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881813" y="6107113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A88506B4-B4AB-4536-A60A-1BC1D9CCB122}" type="slidenum">
              <a:rPr lang="en-GB" altLang="en-US"/>
              <a:pPr/>
              <a:t>‹#›</a:t>
            </a:fld>
            <a:endParaRPr lang="en-GB" alt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Times New Roman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gif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4.gi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wmf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1.wmf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wmf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13.gif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wmf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gif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wmf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wmf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wmf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214438"/>
            <a:ext cx="7721600" cy="2786062"/>
          </a:xfrm>
        </p:spPr>
        <p:txBody>
          <a:bodyPr/>
          <a:lstStyle/>
          <a:p>
            <a:pPr eaLnBrk="1" hangingPunct="1"/>
            <a:r>
              <a:rPr lang="en-GB" altLang="en-US" sz="6000" dirty="0">
                <a:latin typeface="Comic Sans MS" panose="030F0702030302020204" pitchFamily="66" charset="0"/>
              </a:rPr>
              <a:t>Welcome to </a:t>
            </a:r>
            <a:br>
              <a:rPr lang="en-GB" altLang="en-US" sz="6000" dirty="0">
                <a:latin typeface="Comic Sans MS" panose="030F0702030302020204" pitchFamily="66" charset="0"/>
              </a:rPr>
            </a:br>
            <a:r>
              <a:rPr lang="en-GB" altLang="en-US" sz="6000" dirty="0">
                <a:latin typeface="Comic Sans MS" panose="030F0702030302020204" pitchFamily="66" charset="0"/>
              </a:rPr>
              <a:t>Pre-school</a:t>
            </a:r>
            <a:r>
              <a:rPr lang="en-GB" altLang="en-US" sz="7200" dirty="0">
                <a:latin typeface="Comic Sans MS" panose="030F0702030302020204" pitchFamily="66" charset="0"/>
              </a:rPr>
              <a:t/>
            </a:r>
            <a:br>
              <a:rPr lang="en-GB" altLang="en-US" sz="7200" dirty="0">
                <a:latin typeface="Comic Sans MS" panose="030F0702030302020204" pitchFamily="66" charset="0"/>
              </a:rPr>
            </a:br>
            <a:endParaRPr lang="en-GB" altLang="en-US" sz="7200" dirty="0">
              <a:latin typeface="Comic Sans MS" panose="030F0702030302020204" pitchFamily="66" charset="0"/>
            </a:endParaRPr>
          </a:p>
        </p:txBody>
      </p:sp>
      <p:pic>
        <p:nvPicPr>
          <p:cNvPr id="2053" name="Picture 5" descr="C:\Documents and Settings\Gina\Application Data\Microsoft\Media Catalog\Downloaded Clips\cl5e\j0236473.gif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4572000"/>
            <a:ext cx="1692275" cy="16922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2054" name="Picture 6" descr="C:\Documents and Settings\Gina\Application Data\Microsoft\Media Catalog\Downloaded Clips\cl5e\j0236486.gif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14400" y="4648200"/>
            <a:ext cx="1600200" cy="1600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7" name="Text Box 7"/>
          <p:cNvSpPr txBox="1">
            <a:spLocks noChangeArrowheads="1"/>
          </p:cNvSpPr>
          <p:nvPr/>
        </p:nvSpPr>
        <p:spPr bwMode="auto">
          <a:xfrm>
            <a:off x="1500188" y="4071938"/>
            <a:ext cx="7307262" cy="646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3600" dirty="0">
                <a:latin typeface="Comic Sans MS" panose="030F0702030302020204" pitchFamily="66" charset="0"/>
              </a:rPr>
              <a:t>2024-2025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0" grpId="0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>
          <a:xfrm>
            <a:off x="1071563" y="357188"/>
            <a:ext cx="7620000" cy="1143000"/>
          </a:xfrm>
        </p:spPr>
        <p:txBody>
          <a:bodyPr/>
          <a:lstStyle/>
          <a:p>
            <a:r>
              <a:rPr lang="en-GB" altLang="en-US" sz="3200" b="1" u="sng" dirty="0">
                <a:latin typeface="Comic Sans MS" panose="030F0702030302020204" pitchFamily="66" charset="0"/>
              </a:rPr>
              <a:t>Expressive Arts and Design</a:t>
            </a:r>
            <a:endParaRPr lang="en-GB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>
          <a:xfrm>
            <a:off x="1923839" y="1500188"/>
            <a:ext cx="6767724" cy="5000625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1400" dirty="0">
                <a:latin typeface="Comic Sans MS" panose="030F0702030302020204" pitchFamily="66" charset="0"/>
              </a:rPr>
              <a:t>The children will :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Take place in simple pretend play, using an object to represent something else even though they are not similar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Make imaginative and complex small worlds with blocks and construction kits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Explore different materials freely, developing their own ideas and deciding which materials to use to express them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Create closed shapes with continuous lines, and begin to use these shapes to represent objects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Draw with increasing complexity and detail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Explore colour and colour mixing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Listen with increased attention to sounds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Listen ad respond to what they have heard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Remember and sing entire songs, matching pitch and </a:t>
            </a:r>
          </a:p>
          <a:p>
            <a:pPr marL="0" indent="0" algn="just" eaLnBrk="1" hangingPunct="1">
              <a:buNone/>
            </a:pPr>
            <a:r>
              <a:rPr lang="en-GB" altLang="en-US" sz="1400" dirty="0">
                <a:latin typeface="Comic Sans MS" panose="030F0702030302020204" pitchFamily="66" charset="0"/>
              </a:rPr>
              <a:t>      copying melody</a:t>
            </a:r>
          </a:p>
          <a:p>
            <a:pPr algn="just" eaLnBrk="1" hangingPunct="1"/>
            <a:r>
              <a:rPr lang="en-GB" altLang="en-US" sz="1400" dirty="0">
                <a:latin typeface="Comic Sans MS" panose="030F0702030302020204" pitchFamily="66" charset="0"/>
              </a:rPr>
              <a:t>Play instruments with increasing control to express their feelings and ideas</a:t>
            </a:r>
          </a:p>
          <a:p>
            <a:pPr marL="0" indent="0" algn="just" eaLnBrk="1" hangingPunct="1">
              <a:buNone/>
            </a:pPr>
            <a:endParaRPr lang="en-GB" altLang="en-US" sz="1400" dirty="0">
              <a:latin typeface="Comic Sans MS" panose="030F0702030302020204" pitchFamily="66" charset="0"/>
            </a:endParaRPr>
          </a:p>
          <a:p>
            <a:pPr algn="just" eaLnBrk="1" hangingPunct="1"/>
            <a:endParaRPr lang="en-GB" altLang="en-US" sz="1400" dirty="0">
              <a:latin typeface="Comic Sans MS" panose="030F0702030302020204" pitchFamily="66" charset="0"/>
            </a:endParaRPr>
          </a:p>
          <a:p>
            <a:pPr algn="just" eaLnBrk="1" hangingPunct="1"/>
            <a:endParaRPr lang="en-GB" altLang="en-US" sz="1400" dirty="0">
              <a:latin typeface="Comic Sans MS" panose="030F0702030302020204" pitchFamily="66" charset="0"/>
            </a:endParaRPr>
          </a:p>
        </p:txBody>
      </p:sp>
      <p:pic>
        <p:nvPicPr>
          <p:cNvPr id="13316" name="Picture 5" descr="j0232519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20272" y="3861048"/>
            <a:ext cx="1444041" cy="14156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3317" name="Picture 4" descr="j0232065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46050" y="1611460"/>
            <a:ext cx="877788" cy="14246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u="sng" dirty="0">
                <a:latin typeface="Comic Sans MS" panose="030F0702030302020204" pitchFamily="66" charset="0"/>
              </a:rPr>
              <a:t>Physical Development</a:t>
            </a:r>
            <a:endParaRPr lang="en-GB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1066800" y="1124744"/>
            <a:ext cx="7620000" cy="525658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The children will be learning to:</a:t>
            </a:r>
          </a:p>
          <a:p>
            <a:pPr algn="ctr"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Develop their movement, balancing, riding and ball skills</a:t>
            </a:r>
          </a:p>
          <a:p>
            <a:pPr algn="ctr"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Control their body using large muscle movements;</a:t>
            </a:r>
          </a:p>
          <a:p>
            <a:pPr algn="ctr" eaLnBrk="1" hangingPunct="1">
              <a:buSzPct val="175000"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algn="ctr"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Go up and won stairs using alternate feet;</a:t>
            </a:r>
          </a:p>
          <a:p>
            <a:pPr algn="ctr" eaLnBrk="1" hangingPunct="1">
              <a:buSzPct val="175000"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algn="ctr"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Take part in team games</a:t>
            </a:r>
          </a:p>
          <a:p>
            <a:pPr algn="ctr"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Choose their own resources to carry out their own plan </a:t>
            </a:r>
          </a:p>
          <a:p>
            <a:pPr algn="ctr"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Collaborate with friends to manage large items safely</a:t>
            </a:r>
          </a:p>
          <a:p>
            <a:pPr algn="ctr"/>
            <a:r>
              <a:rPr lang="en-GB" altLang="en-US" dirty="0"/>
              <a:t> </a:t>
            </a:r>
          </a:p>
        </p:txBody>
      </p:sp>
      <p:pic>
        <p:nvPicPr>
          <p:cNvPr id="4" name="Picture 4" descr="j0232734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01598" y="3356992"/>
            <a:ext cx="1547695" cy="15041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4341" name="Picture 5" descr="j0283630"/>
          <p:cNvPicPr>
            <a:picLocks noChangeAspect="1" noChangeArrowheads="1" noCrop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6944" y="5949280"/>
            <a:ext cx="589856" cy="647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mph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animRot by="21600000">
                                      <p:cBhvr>
                                        <p:cTn id="6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r</p:attrName>
                                        </p:attrNameLst>
                                      </p:cBhvr>
                                    </p:animRo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52736"/>
            <a:ext cx="7620000" cy="360040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A typical morning in </a:t>
            </a:r>
            <a:br>
              <a:rPr lang="en-GB" altLang="en-US" dirty="0">
                <a:latin typeface="Comic Sans MS" panose="030F0702030302020204" pitchFamily="66" charset="0"/>
              </a:rPr>
            </a:br>
            <a:r>
              <a:rPr lang="en-GB" altLang="en-US" dirty="0">
                <a:latin typeface="Comic Sans MS" panose="030F0702030302020204" pitchFamily="66" charset="0"/>
              </a:rPr>
              <a:t>Pre-school…</a:t>
            </a:r>
            <a:br>
              <a:rPr lang="en-GB" altLang="en-US" dirty="0">
                <a:latin typeface="Comic Sans MS" panose="030F0702030302020204" pitchFamily="66" charset="0"/>
              </a:rPr>
            </a:br>
            <a:endParaRPr lang="en-GB" altLang="en-US" dirty="0">
              <a:latin typeface="Comic Sans MS" panose="030F0702030302020204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3456" y="1844824"/>
            <a:ext cx="7786688" cy="557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sz="2200" dirty="0">
                <a:latin typeface="Comic Sans MS" panose="030F0702030302020204" pitchFamily="66" charset="0"/>
              </a:rPr>
              <a:t>8.45am  		Come in and find peg and name 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200" dirty="0">
                <a:latin typeface="Comic Sans MS" panose="030F0702030302020204" pitchFamily="66" charset="0"/>
              </a:rPr>
              <a:t>8.50-9.15		Funky Fingers – fine motor skills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200" dirty="0">
                <a:latin typeface="Comic Sans MS" panose="030F0702030302020204" pitchFamily="66" charset="0"/>
              </a:rPr>
              <a:t>9.15-9.30		Register and look at the visual 				timetable for the morning, Phonics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200" dirty="0">
                <a:latin typeface="Comic Sans MS" panose="030F0702030302020204" pitchFamily="66" charset="0"/>
              </a:rPr>
              <a:t>9.30-11.30	 	Activities, snack bar and teacher  				focused tasks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200" dirty="0">
                <a:latin typeface="Comic Sans MS" panose="030F0702030302020204" pitchFamily="66" charset="0"/>
              </a:rPr>
              <a:t>11.30 – 11.45	 Coats/bags/story for home time</a:t>
            </a:r>
          </a:p>
          <a:p>
            <a:pPr eaLnBrk="1" hangingPunct="1">
              <a:lnSpc>
                <a:spcPct val="90000"/>
              </a:lnSpc>
            </a:pPr>
            <a:r>
              <a:rPr lang="en-GB" altLang="en-US" sz="2200" dirty="0">
                <a:latin typeface="Comic Sans MS" panose="030F0702030302020204" pitchFamily="66" charset="0"/>
              </a:rPr>
              <a:t>11.45		Going home/Lunch</a:t>
            </a:r>
          </a:p>
          <a:p>
            <a:pPr marL="0" indent="0" eaLnBrk="1" hangingPunct="1">
              <a:lnSpc>
                <a:spcPct val="90000"/>
              </a:lnSpc>
              <a:buNone/>
            </a:pPr>
            <a:endParaRPr lang="en-GB" altLang="en-US" sz="2200" dirty="0">
              <a:latin typeface="Comic Sans MS" panose="030F0702030302020204" pitchFamily="66" charset="0"/>
            </a:endParaRPr>
          </a:p>
          <a:p>
            <a:pPr marL="0" indent="0" eaLnBrk="1" hangingPunct="1">
              <a:lnSpc>
                <a:spcPct val="90000"/>
              </a:lnSpc>
              <a:buNone/>
            </a:pPr>
            <a:r>
              <a:rPr lang="en-GB" altLang="en-US" sz="2200" dirty="0">
                <a:latin typeface="Comic Sans MS" panose="030F0702030302020204" pitchFamily="66" charset="0"/>
              </a:rPr>
              <a:t>Our new academic year starts on Tuesday 3rd September. </a:t>
            </a:r>
          </a:p>
        </p:txBody>
      </p:sp>
    </p:spTree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1052736"/>
            <a:ext cx="7620000" cy="285750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/>
            </a:r>
            <a:br>
              <a:rPr lang="en-GB" altLang="en-US" dirty="0">
                <a:latin typeface="Comic Sans MS" panose="030F0702030302020204" pitchFamily="66" charset="0"/>
              </a:rPr>
            </a:br>
            <a:endParaRPr lang="en-GB" altLang="en-US" dirty="0">
              <a:latin typeface="Comic Sans MS" panose="030F0702030302020204" pitchFamily="66" charset="0"/>
            </a:endParaRPr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83456" y="1339996"/>
            <a:ext cx="7786688" cy="5572125"/>
          </a:xfrm>
        </p:spPr>
        <p:txBody>
          <a:bodyPr/>
          <a:lstStyle/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Sharing books, talking about the pictures</a:t>
            </a:r>
          </a:p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Read/share books at least 5 times a week</a:t>
            </a:r>
          </a:p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Ongoing-encourage mark making, cards etc.</a:t>
            </a:r>
          </a:p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Encourage children to talk</a:t>
            </a:r>
          </a:p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Practise counting at any time - climbing the stairs, shopping etc.</a:t>
            </a:r>
          </a:p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Play simple board games, card games</a:t>
            </a:r>
          </a:p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Sing number rhymes and songs together</a:t>
            </a:r>
          </a:p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Support any homework that comes home, sounds and number work</a:t>
            </a:r>
          </a:p>
          <a:p>
            <a:pPr eaLnBrk="1" hangingPunct="1"/>
            <a:r>
              <a:rPr lang="en-GB" altLang="en-US" sz="2400" dirty="0">
                <a:latin typeface="Comic Sans MS" panose="030F0702030302020204" pitchFamily="66" charset="0"/>
              </a:rPr>
              <a:t>Encourage independence with toileting and dressing</a:t>
            </a:r>
          </a:p>
          <a:p>
            <a:pPr eaLnBrk="1" hangingPunct="1">
              <a:lnSpc>
                <a:spcPct val="90000"/>
              </a:lnSpc>
            </a:pPr>
            <a:endParaRPr lang="en-GB" altLang="en-US" sz="1400" dirty="0">
              <a:latin typeface="Comic Sans MS" panose="030F0702030302020204" pitchFamily="66" charset="0"/>
            </a:endParaRPr>
          </a:p>
        </p:txBody>
      </p:sp>
      <p:sp>
        <p:nvSpPr>
          <p:cNvPr id="2" name="Rectangle 1"/>
          <p:cNvSpPr/>
          <p:nvPr/>
        </p:nvSpPr>
        <p:spPr>
          <a:xfrm>
            <a:off x="1066800" y="452571"/>
            <a:ext cx="7393632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GB" b="1" dirty="0">
                <a:latin typeface="Comic Sans MS" pitchFamily="66" charset="0"/>
              </a:rPr>
              <a:t>What can you do to help your child’s learning when they begin Pre-school?</a:t>
            </a:r>
            <a:endParaRPr lang="en-GB" b="1" dirty="0"/>
          </a:p>
        </p:txBody>
      </p:sp>
    </p:spTree>
    <p:extLst>
      <p:ext uri="{BB962C8B-B14F-4D97-AF65-F5344CB8AC3E}">
        <p14:creationId xmlns:p14="http://schemas.microsoft.com/office/powerpoint/2010/main" val="655578065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Rectangle 1"/>
          <p:cNvSpPr>
            <a:spLocks noChangeArrowheads="1"/>
          </p:cNvSpPr>
          <p:nvPr/>
        </p:nvSpPr>
        <p:spPr bwMode="auto">
          <a:xfrm>
            <a:off x="1143000" y="214313"/>
            <a:ext cx="7715250" cy="413651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800" b="1" u="sng" dirty="0">
                <a:latin typeface="Comic Sans MS" panose="030F0702030302020204" pitchFamily="66" charset="0"/>
              </a:rPr>
              <a:t>The first few weeks</a:t>
            </a:r>
            <a:r>
              <a:rPr lang="en-GB" altLang="en-US" sz="2800" dirty="0"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1200" dirty="0">
              <a:latin typeface="Comic Sans MS" panose="030F0702030302020204" pitchFamily="66" charset="0"/>
            </a:endParaRP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We will find out what the children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already know and can do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and use this information to help us develop an </a:t>
            </a:r>
            <a:r>
              <a:rPr lang="en-GB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individual learning programme</a:t>
            </a:r>
            <a:r>
              <a:rPr lang="en-GB" altLang="en-US" i="1" dirty="0">
                <a:solidFill>
                  <a:schemeClr val="folHlink"/>
                </a:solidFill>
                <a:latin typeface="Comic Sans MS" panose="030F0702030302020204" pitchFamily="66" charset="0"/>
              </a:rPr>
              <a:t> 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for each child.</a:t>
            </a:r>
          </a:p>
          <a:p>
            <a:pPr algn="ctr"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r>
              <a:rPr lang="en-GB" altLang="en-US" sz="2000" i="1" dirty="0">
                <a:latin typeface="Comic Sans MS" panose="030F0702030302020204" pitchFamily="66" charset="0"/>
              </a:rPr>
              <a:t>Each child has their own “Learning Journey” where we keep evidence of their learning and samples of work or photographs of what they have been doing. </a:t>
            </a:r>
          </a:p>
          <a:p>
            <a:pPr eaLnBrk="1" hangingPunct="1">
              <a:lnSpc>
                <a:spcPct val="90000"/>
              </a:lnSpc>
              <a:buFont typeface="Wingdings" panose="05000000000000000000" pitchFamily="2" charset="2"/>
              <a:buNone/>
            </a:pPr>
            <a:endParaRPr lang="en-GB" altLang="en-US" sz="2000" i="1" dirty="0">
              <a:latin typeface="Comic Sans MS" panose="030F0702030302020204" pitchFamily="66" charset="0"/>
            </a:endParaRPr>
          </a:p>
          <a:p>
            <a:pPr algn="r" eaLnBrk="1" hangingPunct="1">
              <a:lnSpc>
                <a:spcPct val="90000"/>
              </a:lnSpc>
            </a:pPr>
            <a:r>
              <a:rPr lang="en-GB" altLang="en-US" sz="2800" i="1" dirty="0">
                <a:latin typeface="Comic Sans MS" panose="030F0702030302020204" pitchFamily="66" charset="0"/>
              </a:rPr>
              <a:t>             </a:t>
            </a:r>
            <a:endParaRPr lang="en-GB" altLang="en-US" sz="2800" dirty="0">
              <a:latin typeface="Comic Sans MS" panose="030F0702030302020204" pitchFamily="66" charset="0"/>
            </a:endParaRPr>
          </a:p>
        </p:txBody>
      </p:sp>
      <p:pic>
        <p:nvPicPr>
          <p:cNvPr id="18435" name="Picture 5" descr="j0297565[1]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571625" y="5072063"/>
            <a:ext cx="2000250" cy="12811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6" name="Rectangle 3"/>
          <p:cNvSpPr>
            <a:spLocks noChangeArrowheads="1"/>
          </p:cNvSpPr>
          <p:nvPr/>
        </p:nvSpPr>
        <p:spPr bwMode="auto">
          <a:xfrm>
            <a:off x="3131840" y="3861048"/>
            <a:ext cx="5429250" cy="20867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lnSpc>
                <a:spcPct val="90000"/>
              </a:lnSpc>
            </a:pPr>
            <a:endParaRPr lang="en-GB" altLang="en-US" dirty="0">
              <a:solidFill>
                <a:schemeClr val="folHlink"/>
              </a:solidFill>
              <a:latin typeface="Comic Sans MS" panose="030F0702030302020204" pitchFamily="66" charset="0"/>
            </a:endParaRPr>
          </a:p>
          <a:p>
            <a:pPr algn="ctr" eaLnBrk="1" hangingPunct="1">
              <a:lnSpc>
                <a:spcPct val="90000"/>
              </a:lnSpc>
            </a:pPr>
            <a:r>
              <a:rPr lang="en-GB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You will be invited to discuss  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            how your child has settled in 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and their progress at</a:t>
            </a:r>
          </a:p>
          <a:p>
            <a:pPr algn="ctr" eaLnBrk="1" hangingPunct="1">
              <a:lnSpc>
                <a:spcPct val="90000"/>
              </a:lnSpc>
            </a:pPr>
            <a:r>
              <a:rPr lang="en-GB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            a parents evenings three times during the year.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Rectangle 2"/>
          <p:cNvSpPr>
            <a:spLocks noChangeArrowheads="1"/>
          </p:cNvSpPr>
          <p:nvPr/>
        </p:nvSpPr>
        <p:spPr bwMode="auto">
          <a:xfrm>
            <a:off x="2643188" y="500063"/>
            <a:ext cx="4557712" cy="769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/>
            <a:r>
              <a:rPr lang="en-GB" altLang="en-US" sz="4400" dirty="0">
                <a:latin typeface="Comic Sans MS" panose="030F0702030302020204" pitchFamily="66" charset="0"/>
              </a:rPr>
              <a:t>Medical Matters</a:t>
            </a:r>
          </a:p>
        </p:txBody>
      </p:sp>
      <p:sp>
        <p:nvSpPr>
          <p:cNvPr id="19459" name="Rectangle 3"/>
          <p:cNvSpPr>
            <a:spLocks noChangeArrowheads="1"/>
          </p:cNvSpPr>
          <p:nvPr/>
        </p:nvSpPr>
        <p:spPr bwMode="auto">
          <a:xfrm>
            <a:off x="1571625" y="1285875"/>
            <a:ext cx="6858000" cy="67403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8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anose="030F0702030302020204" pitchFamily="66" charset="0"/>
              </a:rPr>
              <a:t>Any sickness or diarrhoea must be followed by 48 hours absence.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8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anose="030F0702030302020204" pitchFamily="66" charset="0"/>
              </a:rPr>
              <a:t>Any absence requires a telephone call explaining why to the office by 9.30am.</a:t>
            </a:r>
          </a:p>
          <a:p>
            <a:pPr eaLnBrk="1" hangingPunct="1">
              <a:lnSpc>
                <a:spcPct val="90000"/>
              </a:lnSpc>
            </a:pPr>
            <a:endParaRPr lang="en-GB" altLang="en-US" sz="28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anose="030F0702030302020204" pitchFamily="66" charset="0"/>
              </a:rPr>
              <a:t>Head lice are common! Please  check regularly and treat as recommended.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sz="28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r>
              <a:rPr lang="en-GB" altLang="en-US" sz="2800" dirty="0">
                <a:latin typeface="Comic Sans MS" panose="030F0702030302020204" pitchFamily="66" charset="0"/>
              </a:rPr>
              <a:t>Any prescribed medicines can only be administered by prior arrangement.</a:t>
            </a: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  <a:buFont typeface="Arial" panose="020B0604020202020204" pitchFamily="34" charset="0"/>
              <a:buChar char="•"/>
            </a:pPr>
            <a:endParaRPr lang="en-GB" altLang="en-US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548680"/>
            <a:ext cx="7620000" cy="714375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Other matters…</a:t>
            </a:r>
            <a:br>
              <a:rPr lang="en-GB" altLang="en-US" dirty="0">
                <a:latin typeface="Comic Sans MS" panose="030F0702030302020204" pitchFamily="66" charset="0"/>
              </a:rPr>
            </a:br>
            <a:endParaRPr lang="en-GB" altLang="en-US" dirty="0">
              <a:latin typeface="Comic Sans MS" panose="030F0702030302020204" pitchFamily="66" charset="0"/>
            </a:endParaRPr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66800" y="1052736"/>
            <a:ext cx="7620000" cy="6000750"/>
          </a:xfrm>
        </p:spPr>
        <p:txBody>
          <a:bodyPr/>
          <a:lstStyle/>
          <a:p>
            <a:r>
              <a:rPr lang="en-GB" altLang="en-US" sz="1600" b="1" u="sng" dirty="0">
                <a:latin typeface="Comic Sans MS" panose="030F0702030302020204" pitchFamily="66" charset="0"/>
              </a:rPr>
              <a:t>Uniform</a:t>
            </a:r>
            <a:r>
              <a:rPr lang="en-GB" altLang="en-US" sz="1600" b="1" dirty="0">
                <a:latin typeface="Comic Sans MS" panose="030F0702030302020204" pitchFamily="66" charset="0"/>
              </a:rPr>
              <a:t>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Pre-school children </a:t>
            </a:r>
            <a:r>
              <a:rPr lang="en-GB" sz="1600" b="1" u="sng" dirty="0">
                <a:latin typeface="Comic Sans MS" panose="030F0702030302020204" pitchFamily="66" charset="0"/>
              </a:rPr>
              <a:t>do not</a:t>
            </a:r>
            <a:r>
              <a:rPr lang="en-GB" sz="1600" dirty="0">
                <a:latin typeface="Comic Sans MS" panose="030F0702030302020204" pitchFamily="66" charset="0"/>
              </a:rPr>
              <a:t> wear a formal school uniform.  Children are encouraged to wear a red hoodie (that can be purchased from ‘School’s in’ uniform shop in Stone) with black or navy leggings/jogging trousers/ trousers/skirts with a white polo shirt.  In summer, girls can wear Springfields summer dresses (red/white check) with their hoodie and boys can wear grey/black/blue shorts with a white polo shirt and hoodie. Suitable shoes should also be worn, preferably shoes with Velcro not laces. </a:t>
            </a:r>
          </a:p>
          <a:p>
            <a:r>
              <a:rPr lang="en-GB" sz="1600" dirty="0">
                <a:latin typeface="Comic Sans MS" panose="030F0702030302020204" pitchFamily="66" charset="0"/>
              </a:rPr>
              <a:t>Please name every item your child may take off including shoes!</a:t>
            </a:r>
          </a:p>
          <a:p>
            <a:endParaRPr lang="en-GB" sz="16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1600" dirty="0">
                <a:latin typeface="Comic Sans MS" panose="030F0702030302020204" pitchFamily="66" charset="0"/>
              </a:rPr>
              <a:t>Pair of named wellingtons to be left at school.</a:t>
            </a:r>
          </a:p>
          <a:p>
            <a:pPr eaLnBrk="1" hangingPunct="1">
              <a:lnSpc>
                <a:spcPct val="90000"/>
              </a:lnSpc>
            </a:pPr>
            <a:endParaRPr lang="en-GB" altLang="en-US" sz="16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1600" dirty="0">
                <a:latin typeface="Comic Sans MS" panose="030F0702030302020204" pitchFamily="66" charset="0"/>
              </a:rPr>
              <a:t> Coat in school every day.</a:t>
            </a:r>
          </a:p>
          <a:p>
            <a:pPr eaLnBrk="1" hangingPunct="1">
              <a:lnSpc>
                <a:spcPct val="90000"/>
              </a:lnSpc>
            </a:pPr>
            <a:endParaRPr lang="en-GB" altLang="en-US" sz="1600" dirty="0">
              <a:latin typeface="Comic Sans MS" panose="030F0702030302020204" pitchFamily="66" charset="0"/>
            </a:endParaRPr>
          </a:p>
          <a:p>
            <a:pPr eaLnBrk="1" hangingPunct="1">
              <a:lnSpc>
                <a:spcPct val="90000"/>
              </a:lnSpc>
            </a:pPr>
            <a:r>
              <a:rPr lang="en-GB" altLang="en-US" sz="1600" dirty="0">
                <a:latin typeface="Comic Sans MS" panose="030F0702030302020204" pitchFamily="66" charset="0"/>
              </a:rPr>
              <a:t>Sun cream </a:t>
            </a:r>
            <a:r>
              <a:rPr lang="en-GB" altLang="en-US" sz="1600" b="1" dirty="0">
                <a:latin typeface="Comic Sans MS" panose="030F0702030302020204" pitchFamily="66" charset="0"/>
              </a:rPr>
              <a:t>applied at home </a:t>
            </a:r>
            <a:r>
              <a:rPr lang="en-GB" altLang="en-US" sz="1600" dirty="0">
                <a:latin typeface="Comic Sans MS" panose="030F0702030302020204" pitchFamily="66" charset="0"/>
              </a:rPr>
              <a:t>before Pre-school and sun hats needed in warm weather.</a:t>
            </a:r>
          </a:p>
          <a:p>
            <a:pPr eaLnBrk="1" hangingPunct="1">
              <a:lnSpc>
                <a:spcPct val="90000"/>
              </a:lnSpc>
            </a:pPr>
            <a:endParaRPr lang="en-GB" altLang="en-US" sz="1600" dirty="0">
              <a:latin typeface="Comic Sans MS" panose="030F0702030302020204" pitchFamily="66" charset="0"/>
            </a:endParaRPr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6" name="Rectangle 2"/>
          <p:cNvSpPr>
            <a:spLocks noGrp="1" noChangeArrowheads="1"/>
          </p:cNvSpPr>
          <p:nvPr>
            <p:ph type="title"/>
          </p:nvPr>
        </p:nvSpPr>
        <p:spPr>
          <a:xfrm>
            <a:off x="1066800" y="285750"/>
            <a:ext cx="7620000" cy="785813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And finally…</a:t>
            </a:r>
          </a:p>
        </p:txBody>
      </p:sp>
      <p:sp>
        <p:nvSpPr>
          <p:cNvPr id="215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899592" y="1628800"/>
            <a:ext cx="7920880" cy="5572125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GB" altLang="en-US" dirty="0">
                <a:latin typeface="Comic Sans MS" panose="030F0702030302020204" pitchFamily="66" charset="0"/>
              </a:rPr>
              <a:t>If you have any worries or concerns please email our </a:t>
            </a:r>
            <a:r>
              <a:rPr lang="en-GB" altLang="en-US">
                <a:latin typeface="Comic Sans MS" panose="030F0702030302020204" pitchFamily="66" charset="0"/>
              </a:rPr>
              <a:t>Pre-school staff </a:t>
            </a:r>
            <a:r>
              <a:rPr lang="en-GB" altLang="en-US" dirty="0">
                <a:latin typeface="Comic Sans MS" panose="030F0702030302020204" pitchFamily="66" charset="0"/>
              </a:rPr>
              <a:t>via the school office and we will do our best to help you </a:t>
            </a:r>
            <a:r>
              <a:rPr lang="en-GB" altLang="en-US" sz="2800" dirty="0">
                <a:latin typeface="Comic Sans MS" panose="030F0702030302020204" pitchFamily="66" charset="0"/>
                <a:sym typeface="Wingdings" panose="05000000000000000000" pitchFamily="2" charset="2"/>
              </a:rPr>
              <a:t> </a:t>
            </a:r>
            <a:r>
              <a:rPr lang="en-GB" altLang="en-US" sz="2800">
                <a:latin typeface="Comic Sans MS" panose="030F0702030302020204" pitchFamily="66" charset="0"/>
                <a:sym typeface="Wingdings" panose="05000000000000000000" pitchFamily="2" charset="2"/>
              </a:rPr>
              <a:t>(office@springfields-first.staffs.sch.uk)</a:t>
            </a:r>
            <a:endParaRPr lang="en-GB" altLang="en-US" sz="2800" dirty="0">
              <a:latin typeface="Comic Sans MS" panose="030F0702030302020204" pitchFamily="66" charset="0"/>
              <a:sym typeface="Wingdings" panose="05000000000000000000" pitchFamily="2" charset="2"/>
            </a:endParaRP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>
                <a:latin typeface="Tempus Sans ITC" panose="04020404030D07020202" pitchFamily="82" charset="0"/>
              </a:rPr>
              <a:t>				</a:t>
            </a:r>
          </a:p>
          <a:p>
            <a:pPr eaLnBrk="1" hangingPunct="1">
              <a:lnSpc>
                <a:spcPct val="90000"/>
              </a:lnSpc>
              <a:buFontTx/>
              <a:buNone/>
            </a:pPr>
            <a:r>
              <a:rPr lang="en-GB" altLang="en-US" sz="2800" dirty="0">
                <a:latin typeface="Tempus Sans ITC" panose="04020404030D07020202" pitchFamily="82" charset="0"/>
              </a:rPr>
              <a:t>PLEASE READ THROUGH OUR WELCOME PACK FOR MORE DETAILS OF LIFE IN PRE-SCHOOL.</a:t>
            </a: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762000"/>
          </a:xfrm>
        </p:spPr>
        <p:txBody>
          <a:bodyPr/>
          <a:lstStyle/>
          <a:p>
            <a:r>
              <a:rPr lang="en-GB" altLang="en-US" dirty="0">
                <a:latin typeface="Comic Sans MS" panose="030F0702030302020204" pitchFamily="66" charset="0"/>
              </a:rPr>
              <a:t>Aims</a:t>
            </a:r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>
          <a:xfrm>
            <a:off x="1066800" y="1500188"/>
            <a:ext cx="7620000" cy="4367212"/>
          </a:xfrm>
        </p:spPr>
        <p:txBody>
          <a:bodyPr/>
          <a:lstStyle/>
          <a:p>
            <a:r>
              <a:rPr lang="en-GB" altLang="en-US" sz="2800" dirty="0">
                <a:latin typeface="Comic Sans MS" panose="030F0702030302020204" pitchFamily="66" charset="0"/>
              </a:rPr>
              <a:t>To help you to understand the curriculum that your child will be covering in Pre-school.</a:t>
            </a:r>
          </a:p>
          <a:p>
            <a:endParaRPr lang="en-GB" altLang="en-US" sz="2800" dirty="0">
              <a:latin typeface="Comic Sans MS" panose="030F0702030302020204" pitchFamily="66" charset="0"/>
            </a:endParaRPr>
          </a:p>
          <a:p>
            <a:r>
              <a:rPr lang="en-GB" altLang="en-US" sz="2800" dirty="0">
                <a:latin typeface="Comic Sans MS" panose="030F0702030302020204" pitchFamily="66" charset="0"/>
              </a:rPr>
              <a:t>To understand what we teach in order to cover the requirements of the curriculum.</a:t>
            </a:r>
          </a:p>
          <a:p>
            <a:pPr>
              <a:buFontTx/>
              <a:buNone/>
            </a:pPr>
            <a:endParaRPr lang="en-GB" altLang="en-US" sz="2800" dirty="0">
              <a:latin typeface="Comic Sans MS" panose="030F0702030302020204" pitchFamily="66" charset="0"/>
            </a:endParaRPr>
          </a:p>
          <a:p>
            <a:r>
              <a:rPr lang="en-GB" altLang="en-US" sz="2800" dirty="0">
                <a:latin typeface="Comic Sans MS" panose="030F0702030302020204" pitchFamily="66" charset="0"/>
              </a:rPr>
              <a:t>To identify the key ways in which you can help your child at home and in school.</a:t>
            </a: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dirty="0">
                <a:latin typeface="Comic Sans MS" panose="030F0702030302020204" pitchFamily="66" charset="0"/>
              </a:rPr>
              <a:t>The Staff</a:t>
            </a:r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GB" altLang="en-US" dirty="0">
              <a:latin typeface="Tempus Sans ITC" panose="04020404030D07020202" pitchFamily="82" charset="0"/>
            </a:endParaRPr>
          </a:p>
          <a:p>
            <a:r>
              <a:rPr lang="en-GB" altLang="en-US" dirty="0">
                <a:latin typeface="Comic Sans MS" panose="030F0702030302020204" pitchFamily="66" charset="0"/>
              </a:rPr>
              <a:t>Pre-School– TBC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>
                <a:latin typeface="Comic Sans MS" panose="030F0702030302020204" pitchFamily="66" charset="0"/>
              </a:rPr>
              <a:t>What is the Early Years Foundation Stage? </a:t>
            </a:r>
            <a:endParaRPr lang="en-GB" altLang="en-US" dirty="0">
              <a:latin typeface="Comic Sans MS" panose="030F0702030302020204" pitchFamily="66" charset="0"/>
            </a:endParaRPr>
          </a:p>
        </p:txBody>
      </p:sp>
      <p:sp>
        <p:nvSpPr>
          <p:cNvPr id="61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071563" y="1785938"/>
            <a:ext cx="7620000" cy="5373687"/>
          </a:xfrm>
        </p:spPr>
        <p:txBody>
          <a:bodyPr/>
          <a:lstStyle/>
          <a:p>
            <a:pPr eaLnBrk="1" hangingPunct="1"/>
            <a:r>
              <a:rPr lang="en-GB" altLang="en-US" dirty="0">
                <a:latin typeface="Comic Sans MS" panose="030F0702030302020204" pitchFamily="66" charset="0"/>
              </a:rPr>
              <a:t>The Early Years Foundation Stage (E.Y.F.S.) is the stage of education for children from </a:t>
            </a:r>
            <a:r>
              <a:rPr lang="en-GB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birth</a:t>
            </a:r>
            <a:r>
              <a:rPr lang="en-GB" altLang="en-US" dirty="0">
                <a:latin typeface="Comic Sans MS" panose="030F0702030302020204" pitchFamily="66" charset="0"/>
              </a:rPr>
              <a:t> to the </a:t>
            </a:r>
            <a:r>
              <a:rPr lang="en-GB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end of the Reception year.</a:t>
            </a:r>
            <a:r>
              <a:rPr lang="en-GB" altLang="en-US" dirty="0">
                <a:latin typeface="Comic Sans MS" panose="030F0702030302020204" pitchFamily="66" charset="0"/>
              </a:rPr>
              <a:t> </a:t>
            </a:r>
          </a:p>
          <a:p>
            <a:pPr eaLnBrk="1" hangingPunct="1">
              <a:buFontTx/>
              <a:buNone/>
            </a:pPr>
            <a:endParaRPr lang="en-GB" altLang="en-US" dirty="0">
              <a:latin typeface="Comic Sans MS" panose="030F0702030302020204" pitchFamily="66" charset="0"/>
            </a:endParaRPr>
          </a:p>
          <a:p>
            <a:pPr eaLnBrk="1" hangingPunct="1"/>
            <a:r>
              <a:rPr lang="en-US" altLang="en-US" dirty="0">
                <a:latin typeface="Comic Sans MS" panose="030F0702030302020204" pitchFamily="66" charset="0"/>
              </a:rPr>
              <a:t>It is based on the recognition that children learn best through </a:t>
            </a:r>
            <a:r>
              <a:rPr lang="en-US" altLang="en-US" dirty="0">
                <a:solidFill>
                  <a:schemeClr val="folHlink"/>
                </a:solidFill>
                <a:latin typeface="Comic Sans MS" panose="030F0702030302020204" pitchFamily="66" charset="0"/>
              </a:rPr>
              <a:t>play and active learning.</a:t>
            </a:r>
            <a:r>
              <a:rPr lang="en-US" altLang="en-US" dirty="0">
                <a:latin typeface="Comic Sans MS" panose="030F0702030302020204" pitchFamily="66" charset="0"/>
              </a:rPr>
              <a:t> </a:t>
            </a:r>
          </a:p>
          <a:p>
            <a:pPr eaLnBrk="1" hangingPunct="1"/>
            <a:endParaRPr lang="en-GB" altLang="en-US" sz="2400" dirty="0">
              <a:latin typeface="Tempus Sans ITC" panose="04020404030D07020202" pitchFamily="82" charset="0"/>
            </a:endParaRPr>
          </a:p>
          <a:p>
            <a:pPr eaLnBrk="1" hangingPunct="1"/>
            <a:endParaRPr lang="en-GB" altLang="en-US" sz="2400" dirty="0">
              <a:latin typeface="Tempus Sans ITC" panose="04020404030D07020202" pitchFamily="82" charset="0"/>
            </a:endParaRPr>
          </a:p>
          <a:p>
            <a:pPr eaLnBrk="1" hangingPunct="1"/>
            <a:endParaRPr lang="en-GB" altLang="en-US" sz="2400" dirty="0">
              <a:latin typeface="Tempus Sans ITC" panose="04020404030D07020202" pitchFamily="82" charset="0"/>
            </a:endParaRPr>
          </a:p>
          <a:p>
            <a:pPr eaLnBrk="1" hangingPunct="1"/>
            <a:endParaRPr lang="en-GB" altLang="en-US" sz="2400" dirty="0">
              <a:latin typeface="Tempus Sans ITC" panose="04020404030D07020202" pitchFamily="82" charset="0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>
          <a:xfrm>
            <a:off x="1071563" y="357188"/>
            <a:ext cx="7620000" cy="2000250"/>
          </a:xfrm>
        </p:spPr>
        <p:txBody>
          <a:bodyPr/>
          <a:lstStyle/>
          <a:p>
            <a:pPr eaLnBrk="1" hangingPunct="1"/>
            <a:r>
              <a:rPr lang="en-GB" altLang="en-US" sz="3200" dirty="0">
                <a:latin typeface="Comic Sans MS" panose="030F0702030302020204" pitchFamily="66" charset="0"/>
              </a:rPr>
              <a:t>Within the theme of Learning and Development there are seven areas. 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116013" y="2428875"/>
            <a:ext cx="7620000" cy="4429125"/>
          </a:xfrm>
        </p:spPr>
        <p:txBody>
          <a:bodyPr/>
          <a:lstStyle/>
          <a:p>
            <a:pPr eaLnBrk="1" hangingPunct="1"/>
            <a:endParaRPr lang="en-GB" altLang="en-US" sz="2400" dirty="0">
              <a:latin typeface="Tempus Sans ITC" panose="04020404030D07020202" pitchFamily="82" charset="0"/>
            </a:endParaRPr>
          </a:p>
          <a:p>
            <a:pPr eaLnBrk="1" hangingPunct="1">
              <a:buFontTx/>
              <a:buNone/>
            </a:pPr>
            <a:endParaRPr lang="en-GB" altLang="en-US" sz="2400" dirty="0">
              <a:latin typeface="Tempus Sans ITC" panose="04020404030D07020202" pitchFamily="82" charset="0"/>
            </a:endParaRPr>
          </a:p>
        </p:txBody>
      </p:sp>
      <p:sp>
        <p:nvSpPr>
          <p:cNvPr id="4" name="Text Box 4"/>
          <p:cNvSpPr txBox="1">
            <a:spLocks noChangeArrowheads="1"/>
          </p:cNvSpPr>
          <p:nvPr/>
        </p:nvSpPr>
        <p:spPr bwMode="auto">
          <a:xfrm>
            <a:off x="1763713" y="2420938"/>
            <a:ext cx="8207375" cy="40934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342900" indent="-3429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eaLnBrk="1" hangingPunct="1">
              <a:buFontTx/>
              <a:buAutoNum type="arabicPeriod"/>
            </a:pPr>
            <a:r>
              <a:rPr lang="en-GB" altLang="en-US" sz="2000" dirty="0">
                <a:latin typeface="Comic Sans MS" panose="030F0702030302020204" pitchFamily="66" charset="0"/>
              </a:rPr>
              <a:t>  Personal, Social and Emotional Development</a:t>
            </a:r>
          </a:p>
          <a:p>
            <a:pPr eaLnBrk="1" hangingPunct="1">
              <a:buFontTx/>
              <a:buAutoNum type="arabicPeriod"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AutoNum type="arabicPeriod"/>
            </a:pPr>
            <a:r>
              <a:rPr lang="en-GB" altLang="en-US" sz="2000" dirty="0">
                <a:latin typeface="Comic Sans MS" panose="030F0702030302020204" pitchFamily="66" charset="0"/>
              </a:rPr>
              <a:t>  Communication and Language </a:t>
            </a:r>
          </a:p>
          <a:p>
            <a:pPr eaLnBrk="1" hangingPunct="1">
              <a:buFontTx/>
              <a:buAutoNum type="arabicPeriod"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AutoNum type="arabicPeriod"/>
            </a:pPr>
            <a:r>
              <a:rPr lang="en-GB" altLang="en-US" sz="2000" dirty="0">
                <a:latin typeface="Comic Sans MS" panose="030F0702030302020204" pitchFamily="66" charset="0"/>
              </a:rPr>
              <a:t>   Physical Development</a:t>
            </a:r>
          </a:p>
          <a:p>
            <a:pPr eaLnBrk="1" hangingPunct="1">
              <a:buFontTx/>
              <a:buAutoNum type="arabicPeriod"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AutoNum type="arabicPeriod"/>
            </a:pPr>
            <a:r>
              <a:rPr lang="en-GB" altLang="en-US" sz="2000" dirty="0">
                <a:latin typeface="Comic Sans MS" panose="030F0702030302020204" pitchFamily="66" charset="0"/>
              </a:rPr>
              <a:t>   Maths </a:t>
            </a:r>
          </a:p>
          <a:p>
            <a:pPr eaLnBrk="1" hangingPunct="1">
              <a:buFontTx/>
              <a:buAutoNum type="arabicPeriod"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AutoNum type="arabicPeriod"/>
            </a:pPr>
            <a:r>
              <a:rPr lang="en-GB" altLang="en-US" sz="2000" dirty="0">
                <a:latin typeface="Comic Sans MS" panose="030F0702030302020204" pitchFamily="66" charset="0"/>
              </a:rPr>
              <a:t>   Literacy </a:t>
            </a:r>
          </a:p>
          <a:p>
            <a:pPr eaLnBrk="1" hangingPunct="1">
              <a:buFontTx/>
              <a:buAutoNum type="arabicPeriod"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AutoNum type="arabicPeriod"/>
            </a:pPr>
            <a:r>
              <a:rPr lang="en-GB" altLang="en-US" sz="2000" dirty="0">
                <a:latin typeface="Comic Sans MS" panose="030F0702030302020204" pitchFamily="66" charset="0"/>
              </a:rPr>
              <a:t>   Understanding of the World</a:t>
            </a:r>
          </a:p>
          <a:p>
            <a:pPr eaLnBrk="1" hangingPunct="1">
              <a:buFontTx/>
              <a:buAutoNum type="arabicPeriod"/>
            </a:pPr>
            <a:endParaRPr lang="en-GB" altLang="en-US" sz="2000" dirty="0">
              <a:latin typeface="Comic Sans MS" panose="030F0702030302020204" pitchFamily="66" charset="0"/>
            </a:endParaRPr>
          </a:p>
          <a:p>
            <a:pPr eaLnBrk="1" hangingPunct="1">
              <a:buFontTx/>
              <a:buAutoNum type="arabicPeriod"/>
            </a:pPr>
            <a:r>
              <a:rPr lang="en-GB" altLang="en-US" sz="2000" dirty="0">
                <a:latin typeface="Comic Sans MS" panose="030F0702030302020204" pitchFamily="66" charset="0"/>
              </a:rPr>
              <a:t>   Expressive Arts and Design</a:t>
            </a:r>
          </a:p>
        </p:txBody>
      </p:sp>
      <p:pic>
        <p:nvPicPr>
          <p:cNvPr id="8197" name="Picture 10" descr="j0283639"/>
          <p:cNvPicPr>
            <a:picLocks noChangeAspect="1" noChangeArrowheads="1" noCrop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86563" y="4500563"/>
            <a:ext cx="1920875" cy="20875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allAtOnce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>
          <a:xfrm>
            <a:off x="1066800" y="381000"/>
            <a:ext cx="7620000" cy="976313"/>
          </a:xfrm>
        </p:spPr>
        <p:txBody>
          <a:bodyPr/>
          <a:lstStyle/>
          <a:p>
            <a:r>
              <a:rPr lang="en-GB" altLang="en-US" sz="3200" b="1" u="sng" dirty="0">
                <a:latin typeface="Comic Sans MS" panose="030F0702030302020204" pitchFamily="66" charset="0"/>
              </a:rPr>
              <a:t>Personal, Social and Emotional Development</a:t>
            </a:r>
            <a:endParaRPr lang="en-GB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9219" name="Content Placeholder 2"/>
          <p:cNvSpPr>
            <a:spLocks noGrp="1"/>
          </p:cNvSpPr>
          <p:nvPr>
            <p:ph idx="1"/>
          </p:nvPr>
        </p:nvSpPr>
        <p:spPr>
          <a:xfrm>
            <a:off x="1066800" y="1285875"/>
            <a:ext cx="7620000" cy="53578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sz="2800" dirty="0">
                <a:latin typeface="Comic Sans MS" panose="030F0702030302020204" pitchFamily="66" charset="0"/>
              </a:rPr>
              <a:t>The children will be learning to:</a:t>
            </a:r>
          </a:p>
          <a:p>
            <a:endParaRPr lang="en-GB" altLang="en-US" dirty="0"/>
          </a:p>
        </p:txBody>
      </p:sp>
      <p:sp>
        <p:nvSpPr>
          <p:cNvPr id="4" name="Rectangle 3"/>
          <p:cNvSpPr txBox="1">
            <a:spLocks noChangeArrowheads="1"/>
          </p:cNvSpPr>
          <p:nvPr/>
        </p:nvSpPr>
        <p:spPr bwMode="auto">
          <a:xfrm>
            <a:off x="1056523" y="1829856"/>
            <a:ext cx="8185720" cy="50006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 typeface="Arial" pitchFamily="34" charset="0"/>
              <a:buChar char="•"/>
              <a:defRPr/>
            </a:pPr>
            <a:r>
              <a:rPr lang="en-GB" sz="1600" kern="0" dirty="0">
                <a:latin typeface="Comic Sans MS" pitchFamily="66" charset="0"/>
              </a:rPr>
              <a:t>Select and use activities and resources, with help when needed.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defRPr/>
            </a:pPr>
            <a:endParaRPr lang="en-GB" sz="1600" kern="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r>
              <a:rPr lang="en-GB" sz="1600" kern="0" dirty="0">
                <a:latin typeface="Comic Sans MS" pitchFamily="66" charset="0"/>
              </a:rPr>
              <a:t>Become more outgoing with unfamiliar people and show more confidence in social situations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endParaRPr lang="en-GB" sz="1600" kern="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r>
              <a:rPr lang="en-GB" sz="1600" kern="0" dirty="0">
                <a:latin typeface="Comic Sans MS" pitchFamily="66" charset="0"/>
              </a:rPr>
              <a:t>Play with one or more friends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endParaRPr lang="en-GB" sz="1600" kern="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r>
              <a:rPr lang="en-GB" sz="1600" kern="0" dirty="0">
                <a:latin typeface="Comic Sans MS" pitchFamily="66" charset="0"/>
              </a:rPr>
              <a:t>Help to find solutions to conflicts and rivalries – learning that not everyone can be Spiderman in the game!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endParaRPr lang="en-GB" sz="1600" kern="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r>
              <a:rPr lang="en-GB" sz="1600" kern="0" dirty="0">
                <a:latin typeface="Comic Sans MS" pitchFamily="66" charset="0"/>
              </a:rPr>
              <a:t>Follow and understand rules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endParaRPr lang="en-GB" sz="1600" kern="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r>
              <a:rPr lang="en-GB" sz="1600" kern="0" dirty="0">
                <a:latin typeface="Comic Sans MS" pitchFamily="66" charset="0"/>
              </a:rPr>
              <a:t>Develop appropriate ways of being assertive and talking to others to solve conflicts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endParaRPr lang="en-GB" sz="1600" kern="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r>
              <a:rPr lang="en-GB" sz="1600" kern="0" dirty="0">
                <a:latin typeface="Comic Sans MS" pitchFamily="66" charset="0"/>
              </a:rPr>
              <a:t>Talk about feelings</a:t>
            </a: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endParaRPr lang="en-GB" sz="1600" kern="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r>
              <a:rPr lang="en-GB" sz="1600" kern="0" dirty="0">
                <a:latin typeface="Comic Sans MS" pitchFamily="66" charset="0"/>
              </a:rPr>
              <a:t>Begin to understand how others might be feeling</a:t>
            </a:r>
          </a:p>
          <a:p>
            <a:pPr>
              <a:lnSpc>
                <a:spcPct val="90000"/>
              </a:lnSpc>
              <a:spcBef>
                <a:spcPct val="20000"/>
              </a:spcBef>
              <a:buSzPct val="175000"/>
              <a:defRPr/>
            </a:pPr>
            <a:endParaRPr lang="en-GB" sz="1800" kern="0" dirty="0">
              <a:latin typeface="Comic Sans MS" pitchFamily="66" charset="0"/>
            </a:endParaRPr>
          </a:p>
          <a:p>
            <a:pPr marL="342900" indent="-342900">
              <a:lnSpc>
                <a:spcPct val="90000"/>
              </a:lnSpc>
              <a:spcBef>
                <a:spcPct val="20000"/>
              </a:spcBef>
              <a:buSzPct val="175000"/>
              <a:buFontTx/>
              <a:buChar char="•"/>
              <a:defRPr/>
            </a:pPr>
            <a:endParaRPr lang="en-GB" sz="1800" kern="0" dirty="0">
              <a:latin typeface="Comic Sans MS" pitchFamily="66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4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4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4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1000"/>
                                        <p:tgtEl>
                                          <p:spTgt spid="4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1000"/>
                                        <p:tgtEl>
                                          <p:spTgt spid="4">
                                            <p:txEl>
                                              <p:pRg st="14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u="sng" dirty="0">
                <a:latin typeface="Comic Sans MS" panose="030F0702030302020204" pitchFamily="66" charset="0"/>
              </a:rPr>
              <a:t>Communication and Language and Literacy</a:t>
            </a:r>
            <a:endParaRPr lang="en-GB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0243" name="Content Placeholder 2"/>
          <p:cNvSpPr>
            <a:spLocks noGrp="1"/>
          </p:cNvSpPr>
          <p:nvPr>
            <p:ph idx="1"/>
          </p:nvPr>
        </p:nvSpPr>
        <p:spPr>
          <a:xfrm>
            <a:off x="1071563" y="1785938"/>
            <a:ext cx="7720012" cy="4786312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The children will be learning to: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Enjoy listening to longer stories and remember much of what happens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Use a wider range of vocabulary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Understand ‘why’ questions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Sing a large repertoire of songs; Know many rhymes, be able to talk about familiar books and be able to tell a long story.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Develop communication by using sentences of four to six words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Can start conversations with adults or friends and continue it for many turns</a:t>
            </a:r>
          </a:p>
          <a:p>
            <a:r>
              <a:rPr lang="en-GB" altLang="en-US" sz="1600" dirty="0">
                <a:latin typeface="Comic Sans MS" panose="030F0702030302020204" pitchFamily="66" charset="0"/>
              </a:rPr>
              <a:t>Use talk to organise themselves and their play</a:t>
            </a:r>
          </a:p>
          <a:p>
            <a:endParaRPr lang="en-GB" altLang="en-US" sz="1400" dirty="0">
              <a:latin typeface="Comic Sans MS" panose="030F0702030302020204" pitchFamily="66" charset="0"/>
            </a:endParaRPr>
          </a:p>
        </p:txBody>
      </p:sp>
      <p:pic>
        <p:nvPicPr>
          <p:cNvPr id="10244" name="Picture 4" descr="j0232149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09451" y="5157192"/>
            <a:ext cx="1109127" cy="118606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10245" name="Picture 5" descr="j0232988"/>
          <p:cNvPicPr>
            <a:picLocks noChangeAspect="1" noChangeArrowheads="1"/>
          </p:cNvPicPr>
          <p:nvPr/>
        </p:nvPicPr>
        <p:blipFill>
          <a:blip r:embed="rId4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72313" y="1428750"/>
            <a:ext cx="184467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u="sng" dirty="0">
                <a:latin typeface="Comic Sans MS" panose="030F0702030302020204" pitchFamily="66" charset="0"/>
              </a:rPr>
              <a:t>Maths</a:t>
            </a:r>
            <a:endParaRPr lang="en-GB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1267" name="Content Placeholder 2"/>
          <p:cNvSpPr>
            <a:spLocks noGrp="1"/>
          </p:cNvSpPr>
          <p:nvPr>
            <p:ph idx="1"/>
          </p:nvPr>
        </p:nvSpPr>
        <p:spPr>
          <a:xfrm>
            <a:off x="1066800" y="1752600"/>
            <a:ext cx="7620000" cy="4748213"/>
          </a:xfrm>
        </p:spPr>
        <p:txBody>
          <a:bodyPr/>
          <a:lstStyle/>
          <a:p>
            <a:pPr>
              <a:buFontTx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The children will be learning to: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Recognise quickly up to 3 objects without having to count them (</a:t>
            </a:r>
            <a:r>
              <a:rPr lang="en-GB" altLang="en-US" sz="1600" dirty="0" err="1">
                <a:latin typeface="Comic Sans MS" panose="030F0702030302020204" pitchFamily="66" charset="0"/>
              </a:rPr>
              <a:t>subitising</a:t>
            </a:r>
            <a:r>
              <a:rPr lang="en-GB" altLang="en-US" sz="1600" dirty="0">
                <a:latin typeface="Comic Sans MS" panose="030F0702030302020204" pitchFamily="66" charset="0"/>
              </a:rPr>
              <a:t>)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Recite numbers past 5 and solve problems with numbers to 5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Say one number for each item in order 1,2,3,4,5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Know that the last number reached when counting a small set of objects tells you how many there are in total (cardinal principle)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Compare quantities using language: ‘more than’, ‘fewer than.’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Talk about and explore 2D and 3D shapes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Understand position; describe familiar routes and locations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Make comparisons between objects relating to size, </a:t>
            </a:r>
          </a:p>
          <a:p>
            <a:pPr marL="0" indent="0" eaLnBrk="1" hangingPunct="1">
              <a:buNone/>
            </a:pPr>
            <a:r>
              <a:rPr lang="en-GB" altLang="en-US" sz="1600" dirty="0">
                <a:latin typeface="Comic Sans MS" panose="030F0702030302020204" pitchFamily="66" charset="0"/>
              </a:rPr>
              <a:t>      length, weight and capacity</a:t>
            </a:r>
          </a:p>
          <a:p>
            <a:pPr eaLnBrk="1" hangingPunct="1"/>
            <a:r>
              <a:rPr lang="en-GB" altLang="en-US" sz="1600" dirty="0">
                <a:latin typeface="Comic Sans MS" panose="030F0702030302020204" pitchFamily="66" charset="0"/>
              </a:rPr>
              <a:t>Talk about and identify patterns around them</a:t>
            </a:r>
          </a:p>
          <a:p>
            <a:pPr eaLnBrk="1" hangingPunct="1"/>
            <a:endParaRPr lang="en-GB" altLang="en-US" sz="1600" dirty="0">
              <a:latin typeface="Comic Sans MS" panose="030F0702030302020204" pitchFamily="66" charset="0"/>
            </a:endParaRPr>
          </a:p>
          <a:p>
            <a:endParaRPr lang="en-GB" altLang="en-US" dirty="0"/>
          </a:p>
        </p:txBody>
      </p:sp>
      <p:pic>
        <p:nvPicPr>
          <p:cNvPr id="11268" name="Picture 4" descr="j0232051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43625" y="4071938"/>
            <a:ext cx="2014538" cy="2282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altLang="en-US" sz="3200" b="1" u="sng" dirty="0">
                <a:latin typeface="Comic Sans MS" panose="030F0702030302020204" pitchFamily="66" charset="0"/>
              </a:rPr>
              <a:t>Understanding of the World</a:t>
            </a:r>
            <a:endParaRPr lang="en-GB" altLang="en-US" sz="3200" dirty="0">
              <a:latin typeface="Comic Sans MS" panose="030F0702030302020204" pitchFamily="66" charset="0"/>
            </a:endParaRP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>
          <a:xfrm>
            <a:off x="1071563" y="1500188"/>
            <a:ext cx="7620000" cy="5214937"/>
          </a:xfrm>
        </p:spPr>
        <p:txBody>
          <a:bodyPr/>
          <a:lstStyle/>
          <a:p>
            <a:pPr eaLnBrk="1" hangingPunct="1">
              <a:buSzPct val="175000"/>
              <a:buFontTx/>
              <a:buNone/>
            </a:pPr>
            <a:r>
              <a:rPr lang="en-GB" altLang="en-US" dirty="0">
                <a:latin typeface="Comic Sans MS" panose="030F0702030302020204" pitchFamily="66" charset="0"/>
              </a:rPr>
              <a:t>The children will explore:</a:t>
            </a:r>
          </a:p>
          <a:p>
            <a:pPr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find out about the world around them,</a:t>
            </a:r>
          </a:p>
          <a:p>
            <a:pPr eaLnBrk="1" hangingPunct="1">
              <a:buSzPct val="175000"/>
              <a:buFontTx/>
              <a:buNone/>
            </a:pPr>
            <a:r>
              <a:rPr lang="en-GB" altLang="en-US" sz="2400" dirty="0">
                <a:latin typeface="Comic Sans MS" panose="030F0702030302020204" pitchFamily="66" charset="0"/>
              </a:rPr>
              <a:t>    asking questions about it</a:t>
            </a:r>
          </a:p>
          <a:p>
            <a:pPr eaLnBrk="1" hangingPunct="1">
              <a:buSzPct val="175000"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build with different materials, know about everyday technology and learn what it is used for</a:t>
            </a:r>
          </a:p>
          <a:p>
            <a:pPr eaLnBrk="1" hangingPunct="1">
              <a:buSzPct val="175000"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find out about past events in their lives and their families' lives</a:t>
            </a:r>
          </a:p>
          <a:p>
            <a:pPr eaLnBrk="1" hangingPunct="1">
              <a:buSzPct val="175000"/>
            </a:pPr>
            <a:endParaRPr lang="en-GB" altLang="en-US" sz="2400" dirty="0">
              <a:latin typeface="Comic Sans MS" panose="030F0702030302020204" pitchFamily="66" charset="0"/>
            </a:endParaRPr>
          </a:p>
          <a:p>
            <a:pPr eaLnBrk="1" hangingPunct="1">
              <a:buSzPct val="175000"/>
            </a:pPr>
            <a:r>
              <a:rPr lang="en-GB" altLang="en-US" sz="2400" dirty="0">
                <a:latin typeface="Comic Sans MS" panose="030F0702030302020204" pitchFamily="66" charset="0"/>
              </a:rPr>
              <a:t>find out about different cultures and beliefs. </a:t>
            </a:r>
          </a:p>
          <a:p>
            <a:endParaRPr lang="en-GB" altLang="en-US" dirty="0"/>
          </a:p>
        </p:txBody>
      </p:sp>
      <p:pic>
        <p:nvPicPr>
          <p:cNvPr id="12292" name="Picture 4" descr="j0232060"/>
          <p:cNvPicPr>
            <a:picLocks noChangeAspect="1" noChangeArrowheads="1"/>
          </p:cNvPicPr>
          <p:nvPr/>
        </p:nvPicPr>
        <p:blipFill>
          <a:blip r:embed="rId3" cstate="hq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58000" y="1714500"/>
            <a:ext cx="1857375" cy="17859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Notebook">
  <a:themeElements>
    <a:clrScheme name="Notebook 1">
      <a:dk1>
        <a:srgbClr val="000000"/>
      </a:dk1>
      <a:lt1>
        <a:srgbClr val="FEFDE3"/>
      </a:lt1>
      <a:dk2>
        <a:srgbClr val="221304"/>
      </a:dk2>
      <a:lt2>
        <a:srgbClr val="CBBD83"/>
      </a:lt2>
      <a:accent1>
        <a:srgbClr val="A1BD69"/>
      </a:accent1>
      <a:accent2>
        <a:srgbClr val="3694B6"/>
      </a:accent2>
      <a:accent3>
        <a:srgbClr val="FEFEEF"/>
      </a:accent3>
      <a:accent4>
        <a:srgbClr val="000000"/>
      </a:accent4>
      <a:accent5>
        <a:srgbClr val="CDDBB9"/>
      </a:accent5>
      <a:accent6>
        <a:srgbClr val="3086A5"/>
      </a:accent6>
      <a:hlink>
        <a:srgbClr val="660066"/>
      </a:hlink>
      <a:folHlink>
        <a:srgbClr val="666699"/>
      </a:folHlink>
    </a:clrScheme>
    <a:fontScheme name="Notebook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miter lim="800000"/>
          <a:headEnd type="none" w="med" len="med"/>
          <a:tailEnd type="none" w="med" len="med"/>
        </a:ln>
        <a:effectLst/>
      </a:spPr>
      <a:bodyPr vert="horz" wrap="non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charset="0"/>
          </a:defRPr>
        </a:defPPr>
      </a:lstStyle>
    </a:lnDef>
  </a:objectDefaults>
  <a:extraClrSchemeLst>
    <a:extraClrScheme>
      <a:clrScheme name="Notebook 1">
        <a:dk1>
          <a:srgbClr val="000000"/>
        </a:dk1>
        <a:lt1>
          <a:srgbClr val="FEFDE3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EFEE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2">
        <a:dk1>
          <a:srgbClr val="000000"/>
        </a:dk1>
        <a:lt1>
          <a:srgbClr val="FFFFFF"/>
        </a:lt1>
        <a:dk2>
          <a:srgbClr val="221304"/>
        </a:dk2>
        <a:lt2>
          <a:srgbClr val="CBBD83"/>
        </a:lt2>
        <a:accent1>
          <a:srgbClr val="A1BD69"/>
        </a:accent1>
        <a:accent2>
          <a:srgbClr val="3694B6"/>
        </a:accent2>
        <a:accent3>
          <a:srgbClr val="FFFFFF"/>
        </a:accent3>
        <a:accent4>
          <a:srgbClr val="000000"/>
        </a:accent4>
        <a:accent5>
          <a:srgbClr val="CDDBB9"/>
        </a:accent5>
        <a:accent6>
          <a:srgbClr val="3086A5"/>
        </a:accent6>
        <a:hlink>
          <a:srgbClr val="660066"/>
        </a:hlink>
        <a:folHlink>
          <a:srgbClr val="66669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Notebook 3">
        <a:dk1>
          <a:srgbClr val="000000"/>
        </a:dk1>
        <a:lt1>
          <a:srgbClr val="FFFFFF"/>
        </a:lt1>
        <a:dk2>
          <a:srgbClr val="000000"/>
        </a:dk2>
        <a:lt2>
          <a:srgbClr val="DDDDDD"/>
        </a:lt2>
        <a:accent1>
          <a:srgbClr val="CBCBCB"/>
        </a:accent1>
        <a:accent2>
          <a:srgbClr val="868686"/>
        </a:accent2>
        <a:accent3>
          <a:srgbClr val="FFFFFF"/>
        </a:accent3>
        <a:accent4>
          <a:srgbClr val="000000"/>
        </a:accent4>
        <a:accent5>
          <a:srgbClr val="E2E2E2"/>
        </a:accent5>
        <a:accent6>
          <a:srgbClr val="797979"/>
        </a:accent6>
        <a:hlink>
          <a:srgbClr val="4D4D4D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C:\Program Files\Microsoft Office\Templates\Presentation Designs\Notebook.pot</Template>
  <TotalTime>407</TotalTime>
  <Words>1209</Words>
  <Application>Microsoft Office PowerPoint</Application>
  <PresentationFormat>On-screen Show (4:3)</PresentationFormat>
  <Paragraphs>183</Paragraphs>
  <Slides>17</Slides>
  <Notes>17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24" baseType="lpstr">
      <vt:lpstr>Arial</vt:lpstr>
      <vt:lpstr>Calibri</vt:lpstr>
      <vt:lpstr>Comic Sans MS</vt:lpstr>
      <vt:lpstr>Tempus Sans ITC</vt:lpstr>
      <vt:lpstr>Times New Roman</vt:lpstr>
      <vt:lpstr>Wingdings</vt:lpstr>
      <vt:lpstr>Notebook</vt:lpstr>
      <vt:lpstr>Welcome to  Pre-school </vt:lpstr>
      <vt:lpstr>Aims</vt:lpstr>
      <vt:lpstr>The Staff</vt:lpstr>
      <vt:lpstr>What is the Early Years Foundation Stage? </vt:lpstr>
      <vt:lpstr>Within the theme of Learning and Development there are seven areas. </vt:lpstr>
      <vt:lpstr>Personal, Social and Emotional Development</vt:lpstr>
      <vt:lpstr>Communication and Language and Literacy</vt:lpstr>
      <vt:lpstr>Maths</vt:lpstr>
      <vt:lpstr>Understanding of the World</vt:lpstr>
      <vt:lpstr>Expressive Arts and Design</vt:lpstr>
      <vt:lpstr>Physical Development</vt:lpstr>
      <vt:lpstr>A typical morning in  Pre-school… </vt:lpstr>
      <vt:lpstr> </vt:lpstr>
      <vt:lpstr>PowerPoint Presentation</vt:lpstr>
      <vt:lpstr>PowerPoint Presentation</vt:lpstr>
      <vt:lpstr>Other matters… </vt:lpstr>
      <vt:lpstr>And finally…</vt:lpstr>
    </vt:vector>
  </TitlesOfParts>
  <Company>Pavillion Communication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Foundation Stage</dc:title>
  <dc:creator>Gina</dc:creator>
  <cp:lastModifiedBy>Admin (Springfields First)</cp:lastModifiedBy>
  <cp:revision>91</cp:revision>
  <dcterms:created xsi:type="dcterms:W3CDTF">2005-06-06T15:11:20Z</dcterms:created>
  <dcterms:modified xsi:type="dcterms:W3CDTF">2024-05-08T10:16:43Z</dcterms:modified>
</cp:coreProperties>
</file>