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sldIdLst>
    <p:sldId id="256" r:id="rId2"/>
    <p:sldId id="273" r:id="rId3"/>
    <p:sldId id="278" r:id="rId4"/>
    <p:sldId id="266" r:id="rId5"/>
    <p:sldId id="276" r:id="rId6"/>
    <p:sldId id="286" r:id="rId7"/>
    <p:sldId id="280" r:id="rId8"/>
    <p:sldId id="281" r:id="rId9"/>
    <p:sldId id="282" r:id="rId10"/>
    <p:sldId id="287" r:id="rId11"/>
    <p:sldId id="288" r:id="rId12"/>
    <p:sldId id="292" r:id="rId13"/>
    <p:sldId id="295" r:id="rId14"/>
    <p:sldId id="289" r:id="rId15"/>
    <p:sldId id="293" r:id="rId16"/>
    <p:sldId id="268" r:id="rId17"/>
    <p:sldId id="272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0845" autoAdjust="0"/>
  </p:normalViewPr>
  <p:slideViewPr>
    <p:cSldViewPr>
      <p:cViewPr varScale="1">
        <p:scale>
          <a:sx n="41" d="100"/>
          <a:sy n="41" d="100"/>
        </p:scale>
        <p:origin x="125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FB604CE-75BB-4FE6-9A43-8DA7A5123E39}" type="datetimeFigureOut">
              <a:rPr lang="en-US"/>
              <a:pPr>
                <a:defRPr/>
              </a:pPr>
              <a:t>5/8/2024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D36421-2C86-43A0-96EF-C8153EEB5EB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4805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3D750C-4BB9-4B52-8823-89CE9EF79834}" type="slidenum">
              <a:rPr lang="en-GB" altLang="en-US" sz="1200"/>
              <a:pPr eaLnBrk="1" hangingPunct="1"/>
              <a:t>1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36737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46E70BD-9135-4715-8457-0A7AE2AF7FE6}" type="slidenum">
              <a:rPr lang="en-GB" altLang="en-US" sz="1200"/>
              <a:pPr eaLnBrk="1" hangingPunct="1"/>
              <a:t>10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45162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EF8901-11A1-4DC9-91E3-1B04CACB1714}" type="slidenum">
              <a:rPr lang="en-GB" altLang="en-US" sz="1200"/>
              <a:pPr eaLnBrk="1" hangingPunct="1"/>
              <a:t>11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68130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08106A-9D3A-4619-853A-F78C9BCF17D7}" type="slidenum">
              <a:rPr lang="en-GB" altLang="en-US" sz="1200"/>
              <a:pPr eaLnBrk="1" hangingPunct="1"/>
              <a:t>12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41619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08106A-9D3A-4619-853A-F78C9BCF17D7}" type="slidenum">
              <a:rPr lang="en-GB" altLang="en-US" sz="1200"/>
              <a:pPr eaLnBrk="1" hangingPunct="1"/>
              <a:t>13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45593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6E1B3E5-AF50-42E0-81E1-D87457D6CA50}" type="slidenum">
              <a:rPr lang="en-GB" altLang="en-US" sz="1200"/>
              <a:pPr eaLnBrk="1" hangingPunct="1"/>
              <a:t>14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3696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C81FFF5-CC7C-47FF-9D4F-77FC62C82E4B}" type="slidenum">
              <a:rPr lang="en-GB" altLang="en-US" sz="1200"/>
              <a:pPr eaLnBrk="1" hangingPunct="1"/>
              <a:t>15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19123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BF0DB5-CFB1-4B14-8903-8EFD4D846F5C}" type="slidenum">
              <a:rPr lang="en-GB" altLang="en-US" sz="1200"/>
              <a:pPr eaLnBrk="1" hangingPunct="1"/>
              <a:t>16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514169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CC943A-385E-4451-B1CB-EA4CD4B1E949}" type="slidenum">
              <a:rPr lang="en-GB" altLang="en-US" sz="1200"/>
              <a:pPr eaLnBrk="1" hangingPunct="1"/>
              <a:t>17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23289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FFB8FF7-E458-407A-8362-4BE0D836772A}" type="slidenum">
              <a:rPr lang="en-GB" altLang="en-US" sz="1200"/>
              <a:pPr eaLnBrk="1" hangingPunct="1"/>
              <a:t>2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3977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1BE3907-AF91-4B7C-8429-E56CCABF93E0}" type="slidenum">
              <a:rPr lang="en-GB" altLang="en-US" sz="1200"/>
              <a:pPr eaLnBrk="1" hangingPunct="1"/>
              <a:t>3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42429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DC201A8-3176-4060-B3BE-EB73FB96E667}" type="slidenum">
              <a:rPr lang="en-GB" altLang="en-US" sz="1200"/>
              <a:pPr eaLnBrk="1" hangingPunct="1"/>
              <a:t>4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28255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1BC9845-3738-49CC-BDC6-61C11677BEDC}" type="slidenum">
              <a:rPr lang="en-GB" altLang="en-US" sz="1200"/>
              <a:pPr eaLnBrk="1" hangingPunct="1"/>
              <a:t>5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70477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350168E-A6F1-437F-A234-E1E89FB5513D}" type="slidenum">
              <a:rPr lang="en-GB" altLang="en-US" sz="1200"/>
              <a:pPr eaLnBrk="1" hangingPunct="1"/>
              <a:t>6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49841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9006CA1-E8E7-4916-88EC-B62D597CE6F9}" type="slidenum">
              <a:rPr lang="en-GB" altLang="en-US" sz="1200"/>
              <a:pPr eaLnBrk="1" hangingPunct="1"/>
              <a:t>7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72433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C8FD1BE-A355-4615-A051-917B70E5E405}" type="slidenum">
              <a:rPr lang="en-GB" altLang="en-US" sz="1200"/>
              <a:pPr eaLnBrk="1" hangingPunct="1"/>
              <a:t>8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47940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95379B-0A43-42A7-B2A1-E19C8B42F343}" type="slidenum">
              <a:rPr lang="en-GB" altLang="en-US" sz="1200"/>
              <a:pPr eaLnBrk="1" hangingPunct="1"/>
              <a:t>9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2689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imes New Roman" charset="0"/>
            </a:endParaRPr>
          </a:p>
        </p:txBody>
      </p:sp>
      <p:pic>
        <p:nvPicPr>
          <p:cNvPr id="5" name="Picture 1027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28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imes New Roman" charset="0"/>
            </a:endParaRPr>
          </a:p>
        </p:txBody>
      </p:sp>
      <p:pic>
        <p:nvPicPr>
          <p:cNvPr id="7" name="Picture 1029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253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9131BC4-4852-4593-956A-984FBD4D925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54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ADD39A-D32B-411E-AE0B-5D5DCDA9E8A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6598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9EC9A-EFE8-4524-9FCE-D0816D3924B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1849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631EC-B59A-419E-A2C5-9CEDF48D952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1128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BCB79-AD1E-4C93-8B5D-72D30728727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8337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A87B12-D53C-47A9-8306-3445758D903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224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16BB0-4095-41FC-8C86-38CC570D545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0946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FC80F-38A7-4CB5-B5AD-ED27FF44375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293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446B8-F2D1-4922-90A9-42E4B691778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5805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BFCD3-5085-4799-A3E7-B9C9B2815DC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3703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CBCDF-E112-4F79-AA62-4DFD0B2C890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9089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imes New Roman" charset="0"/>
            </a:endParaRP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dirty="0">
              <a:latin typeface="Times New Roman" charset="0"/>
            </a:endParaRPr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8506B4-B4AB-4536-A60A-1BC1D9CCB12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14438"/>
            <a:ext cx="7721600" cy="2786062"/>
          </a:xfrm>
        </p:spPr>
        <p:txBody>
          <a:bodyPr/>
          <a:lstStyle/>
          <a:p>
            <a:pPr eaLnBrk="1" hangingPunct="1"/>
            <a:r>
              <a:rPr lang="en-GB" altLang="en-US" sz="6000" dirty="0">
                <a:latin typeface="Comic Sans MS" panose="030F0702030302020204" pitchFamily="66" charset="0"/>
              </a:rPr>
              <a:t>Welcome to </a:t>
            </a:r>
            <a:br>
              <a:rPr lang="en-GB" altLang="en-US" sz="6000" dirty="0">
                <a:latin typeface="Comic Sans MS" panose="030F0702030302020204" pitchFamily="66" charset="0"/>
              </a:rPr>
            </a:br>
            <a:r>
              <a:rPr lang="en-GB" altLang="en-US" sz="6000" dirty="0">
                <a:latin typeface="Comic Sans MS" panose="030F0702030302020204" pitchFamily="66" charset="0"/>
              </a:rPr>
              <a:t>Pre-school</a:t>
            </a:r>
            <a:r>
              <a:rPr lang="en-GB" altLang="en-US" sz="7200" dirty="0">
                <a:latin typeface="Comic Sans MS" panose="030F0702030302020204" pitchFamily="66" charset="0"/>
              </a:rPr>
              <a:t/>
            </a:r>
            <a:br>
              <a:rPr lang="en-GB" altLang="en-US" sz="7200" dirty="0">
                <a:latin typeface="Comic Sans MS" panose="030F0702030302020204" pitchFamily="66" charset="0"/>
              </a:rPr>
            </a:br>
            <a:endParaRPr lang="en-GB" altLang="en-US" sz="7200" dirty="0">
              <a:latin typeface="Comic Sans MS" panose="030F0702030302020204" pitchFamily="66" charset="0"/>
            </a:endParaRPr>
          </a:p>
        </p:txBody>
      </p:sp>
      <p:pic>
        <p:nvPicPr>
          <p:cNvPr id="2053" name="Picture 5" descr="C:\Documents and Settings\Gina\Application Data\Microsoft\Media Catalog\Downloaded Clips\cl5e\j023647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72000"/>
            <a:ext cx="169227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C:\Documents and Settings\Gina\Application Data\Microsoft\Media Catalog\Downloaded Clips\cl5e\j0236486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6482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500188" y="4071938"/>
            <a:ext cx="73072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GB" altLang="en-US" sz="3600" dirty="0">
                <a:latin typeface="Comic Sans MS" panose="030F0702030302020204" pitchFamily="66" charset="0"/>
              </a:rPr>
              <a:t>2024-2025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071563" y="357188"/>
            <a:ext cx="7620000" cy="1143000"/>
          </a:xfrm>
        </p:spPr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Expressive Arts and Design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923839" y="1500188"/>
            <a:ext cx="6767724" cy="5000625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400" dirty="0">
                <a:latin typeface="Comic Sans MS" panose="030F0702030302020204" pitchFamily="66" charset="0"/>
              </a:rPr>
              <a:t>The children will :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Take place in simple pretend play, using an object to represent something else even though they are not similar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Make imaginative and complex small worlds with blocks and construction kits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Explore different materials freely, developing their own ideas and deciding which materials to use to express them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Create closed shapes with continuous lines, and begin to use these shapes to represent objects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Draw with increasing complexity and detail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Explore colour and colour mixing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Listen with increased attention to sounds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Listen ad respond to what they have heard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Remember and sing entire songs, matching pitch and </a:t>
            </a:r>
          </a:p>
          <a:p>
            <a:pPr marL="0" indent="0" algn="just" eaLnBrk="1" hangingPunct="1">
              <a:buNone/>
            </a:pPr>
            <a:r>
              <a:rPr lang="en-GB" altLang="en-US" sz="1400" dirty="0">
                <a:latin typeface="Comic Sans MS" panose="030F0702030302020204" pitchFamily="66" charset="0"/>
              </a:rPr>
              <a:t>      copying melody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Play instruments with increasing control to express their feelings and ideas</a:t>
            </a:r>
          </a:p>
          <a:p>
            <a:pPr marL="0" indent="0" algn="just" eaLnBrk="1" hangingPunct="1">
              <a:buNone/>
            </a:pPr>
            <a:endParaRPr lang="en-GB" altLang="en-US" sz="1400" dirty="0">
              <a:latin typeface="Comic Sans MS" panose="030F0702030302020204" pitchFamily="66" charset="0"/>
            </a:endParaRPr>
          </a:p>
          <a:p>
            <a:pPr algn="just" eaLnBrk="1" hangingPunct="1"/>
            <a:endParaRPr lang="en-GB" altLang="en-US" sz="1400" dirty="0">
              <a:latin typeface="Comic Sans MS" panose="030F0702030302020204" pitchFamily="66" charset="0"/>
            </a:endParaRPr>
          </a:p>
          <a:p>
            <a:pPr algn="just" eaLnBrk="1" hangingPunct="1"/>
            <a:endParaRPr lang="en-GB" altLang="en-US" sz="1400" dirty="0">
              <a:latin typeface="Comic Sans MS" panose="030F0702030302020204" pitchFamily="66" charset="0"/>
            </a:endParaRPr>
          </a:p>
        </p:txBody>
      </p:sp>
      <p:pic>
        <p:nvPicPr>
          <p:cNvPr id="13316" name="Picture 5" descr="j0232519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861048"/>
            <a:ext cx="1444041" cy="1415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j023206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50" y="1611460"/>
            <a:ext cx="877788" cy="142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Physical Development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66800" y="1124744"/>
            <a:ext cx="7620000" cy="525658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children will be learning to:</a:t>
            </a: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Develop their movement, balancing, riding and ball skills</a:t>
            </a: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Control their body using large muscle movements;</a:t>
            </a:r>
          </a:p>
          <a:p>
            <a:pPr algn="ctr"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Go up and won stairs using alternate feet;</a:t>
            </a:r>
          </a:p>
          <a:p>
            <a:pPr algn="ctr"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Take part in team games</a:t>
            </a: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Choose their own resources to carry out their own plan </a:t>
            </a: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Collaborate with friends to manage large items safely</a:t>
            </a:r>
          </a:p>
          <a:p>
            <a:pPr algn="ctr"/>
            <a:r>
              <a:rPr lang="en-GB" altLang="en-US" dirty="0"/>
              <a:t> </a:t>
            </a:r>
          </a:p>
        </p:txBody>
      </p:sp>
      <p:pic>
        <p:nvPicPr>
          <p:cNvPr id="4" name="Picture 4" descr="j0232734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98" y="3356992"/>
            <a:ext cx="1547695" cy="150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j028363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944" y="5949280"/>
            <a:ext cx="589856" cy="64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52736"/>
            <a:ext cx="7620000" cy="360040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A typical morning in </a:t>
            </a:r>
            <a:br>
              <a:rPr lang="en-GB" altLang="en-US" dirty="0">
                <a:latin typeface="Comic Sans MS" panose="030F0702030302020204" pitchFamily="66" charset="0"/>
              </a:rPr>
            </a:br>
            <a:r>
              <a:rPr lang="en-GB" altLang="en-US" dirty="0">
                <a:latin typeface="Comic Sans MS" panose="030F0702030302020204" pitchFamily="66" charset="0"/>
              </a:rPr>
              <a:t>Pre-school…</a:t>
            </a:r>
            <a:br>
              <a:rPr lang="en-GB" altLang="en-US" dirty="0">
                <a:latin typeface="Comic Sans MS" panose="030F0702030302020204" pitchFamily="66" charset="0"/>
              </a:rPr>
            </a:b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3456" y="1844824"/>
            <a:ext cx="7786688" cy="557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8.45am  		Come in and find peg and name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8.50-9.15		Funky Fingers – fine motor skills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9.15-9.30		Register and look at the visual 				timetable for the morning, Phonics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9.30-11.30	 	Activities, snack bar and teacher  				focused tasks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11.30 – 11.45	 Coats/bags/story for home time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11.45		Going home/Lunch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200" dirty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2200" dirty="0">
                <a:latin typeface="Comic Sans MS" panose="030F0702030302020204" pitchFamily="66" charset="0"/>
              </a:rPr>
              <a:t>Our new academic year starts on Tuesday 3rd September.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52736"/>
            <a:ext cx="7620000" cy="285750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/>
            </a:r>
            <a:br>
              <a:rPr lang="en-GB" altLang="en-US" dirty="0">
                <a:latin typeface="Comic Sans MS" panose="030F0702030302020204" pitchFamily="66" charset="0"/>
              </a:rPr>
            </a:b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3456" y="1339996"/>
            <a:ext cx="7786688" cy="5572125"/>
          </a:xfrm>
        </p:spPr>
        <p:txBody>
          <a:bodyPr/>
          <a:lstStyle/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Sharing books, talking about the pictures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Read/share books at least 5 times a week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Ongoing-encourage mark making, cards etc.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Encourage children to talk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Practise counting at any time - climbing the stairs, shopping etc.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Play simple board games, card games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Sing number rhymes and songs together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Support any homework that comes home, sounds and number work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Encourage independence with toileting and dressing</a:t>
            </a:r>
          </a:p>
          <a:p>
            <a:pPr eaLnBrk="1" hangingPunct="1">
              <a:lnSpc>
                <a:spcPct val="90000"/>
              </a:lnSpc>
            </a:pPr>
            <a:endParaRPr lang="en-GB" altLang="en-US" sz="1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452571"/>
            <a:ext cx="7393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mic Sans MS" pitchFamily="66" charset="0"/>
              </a:rPr>
              <a:t>What can you do to help your child’s learning when they begin Pre-school?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55578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143000" y="214313"/>
            <a:ext cx="7715250" cy="4136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b="1" u="sng" dirty="0">
                <a:latin typeface="Comic Sans MS" panose="030F0702030302020204" pitchFamily="66" charset="0"/>
              </a:rPr>
              <a:t>The first few weeks</a:t>
            </a:r>
            <a:r>
              <a:rPr lang="en-GB" altLang="en-US" sz="2800" dirty="0">
                <a:latin typeface="Comic Sans MS" panose="030F0702030302020204" pitchFamily="66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1200" dirty="0"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We will find out what the children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already know and can do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and use this information to help us develop an </a:t>
            </a: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individual learning programme</a:t>
            </a:r>
            <a:r>
              <a:rPr lang="en-GB" altLang="en-US" i="1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for each child.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i="1" dirty="0">
                <a:latin typeface="Comic Sans MS" panose="030F0702030302020204" pitchFamily="66" charset="0"/>
              </a:rPr>
              <a:t>Each child has their own “Learning Journey” where we keep evidence of their learning and samples of work or photographs of what they have been doing.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i="1" dirty="0">
              <a:latin typeface="Comic Sans MS" panose="030F0702030302020204" pitchFamily="66" charset="0"/>
            </a:endParaRPr>
          </a:p>
          <a:p>
            <a:pPr algn="r" eaLnBrk="1" hangingPunct="1">
              <a:lnSpc>
                <a:spcPct val="90000"/>
              </a:lnSpc>
            </a:pPr>
            <a:r>
              <a:rPr lang="en-GB" altLang="en-US" sz="2800" i="1" dirty="0">
                <a:latin typeface="Comic Sans MS" panose="030F0702030302020204" pitchFamily="66" charset="0"/>
              </a:rPr>
              <a:t>             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  <p:pic>
        <p:nvPicPr>
          <p:cNvPr id="18435" name="Picture 5" descr="j0297565[1]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5072063"/>
            <a:ext cx="2000250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131840" y="3861048"/>
            <a:ext cx="5429250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en-GB" altLang="en-US" dirty="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You will be invited to discuss  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            how your child has settled in 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and their progress at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            a parents evenings three times during the year.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643188" y="500063"/>
            <a:ext cx="45577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GB" altLang="en-US" sz="4400" dirty="0">
                <a:latin typeface="Comic Sans MS" panose="030F0702030302020204" pitchFamily="66" charset="0"/>
              </a:rPr>
              <a:t>Medical Matters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571625" y="1285875"/>
            <a:ext cx="6858000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omic Sans MS" panose="030F0702030302020204" pitchFamily="66" charset="0"/>
              </a:rPr>
              <a:t>Any sickness or diarrhoea must be followed by 48 hours absence.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omic Sans MS" panose="030F0702030302020204" pitchFamily="66" charset="0"/>
              </a:rPr>
              <a:t>Any absence requires a telephone call explaining why to the office by 9.30am.</a:t>
            </a:r>
          </a:p>
          <a:p>
            <a:pPr eaLnBrk="1" hangingPunct="1">
              <a:lnSpc>
                <a:spcPct val="90000"/>
              </a:lnSpc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omic Sans MS" panose="030F0702030302020204" pitchFamily="66" charset="0"/>
              </a:rPr>
              <a:t>Head lice are common! Please  check regularly and treat as recommended.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omic Sans MS" panose="030F0702030302020204" pitchFamily="66" charset="0"/>
              </a:rPr>
              <a:t>Any prescribed medicines can only be administered by prior arrangement.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48680"/>
            <a:ext cx="7620000" cy="714375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Other matters…</a:t>
            </a:r>
            <a:br>
              <a:rPr lang="en-GB" altLang="en-US" dirty="0">
                <a:latin typeface="Comic Sans MS" panose="030F0702030302020204" pitchFamily="66" charset="0"/>
              </a:rPr>
            </a:b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52736"/>
            <a:ext cx="7620000" cy="6000750"/>
          </a:xfrm>
        </p:spPr>
        <p:txBody>
          <a:bodyPr/>
          <a:lstStyle/>
          <a:p>
            <a:r>
              <a:rPr lang="en-GB" altLang="en-US" sz="1600" b="1" u="sng" dirty="0">
                <a:latin typeface="Comic Sans MS" panose="030F0702030302020204" pitchFamily="66" charset="0"/>
              </a:rPr>
              <a:t>Uniform</a:t>
            </a:r>
            <a:r>
              <a:rPr lang="en-GB" altLang="en-US" sz="1600" b="1" dirty="0">
                <a:latin typeface="Comic Sans MS" panose="030F0702030302020204" pitchFamily="66" charset="0"/>
              </a:rPr>
              <a:t>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Pre-school children </a:t>
            </a:r>
            <a:r>
              <a:rPr lang="en-GB" sz="1600" b="1" u="sng" dirty="0">
                <a:latin typeface="Comic Sans MS" panose="030F0702030302020204" pitchFamily="66" charset="0"/>
              </a:rPr>
              <a:t>do not</a:t>
            </a:r>
            <a:r>
              <a:rPr lang="en-GB" sz="1600" dirty="0">
                <a:latin typeface="Comic Sans MS" panose="030F0702030302020204" pitchFamily="66" charset="0"/>
              </a:rPr>
              <a:t> wear a formal school uniform.  Children are encouraged to wear a red hoodie (that can be purchased from ‘School’s in’ uniform shop in Stone) with black or navy leggings/jogging trousers/ trousers/skirts with a white polo shirt.  In summer, girls can wear Springfields summer dresses (red/white check) with their hoodie and boys can wear grey/black/blue shorts with a white polo shirt and hoodie. Suitable shoes should also be worn, preferably shoes with Velcro not laces.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Please name every item your child may take off including shoes!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>
                <a:latin typeface="Comic Sans MS" panose="030F0702030302020204" pitchFamily="66" charset="0"/>
              </a:rPr>
              <a:t>Pair of named wellingtons to be left at school.</a:t>
            </a:r>
          </a:p>
          <a:p>
            <a:pPr eaLnBrk="1" hangingPunct="1">
              <a:lnSpc>
                <a:spcPct val="90000"/>
              </a:lnSpc>
            </a:pPr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>
                <a:latin typeface="Comic Sans MS" panose="030F0702030302020204" pitchFamily="66" charset="0"/>
              </a:rPr>
              <a:t> Coat in school every day.</a:t>
            </a:r>
          </a:p>
          <a:p>
            <a:pPr eaLnBrk="1" hangingPunct="1">
              <a:lnSpc>
                <a:spcPct val="90000"/>
              </a:lnSpc>
            </a:pPr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>
                <a:latin typeface="Comic Sans MS" panose="030F0702030302020204" pitchFamily="66" charset="0"/>
              </a:rPr>
              <a:t>Sun cream </a:t>
            </a:r>
            <a:r>
              <a:rPr lang="en-GB" altLang="en-US" sz="1600" b="1" dirty="0">
                <a:latin typeface="Comic Sans MS" panose="030F0702030302020204" pitchFamily="66" charset="0"/>
              </a:rPr>
              <a:t>applied at home </a:t>
            </a:r>
            <a:r>
              <a:rPr lang="en-GB" altLang="en-US" sz="1600" dirty="0">
                <a:latin typeface="Comic Sans MS" panose="030F0702030302020204" pitchFamily="66" charset="0"/>
              </a:rPr>
              <a:t>before Pre-school and sun hats needed in warm weather.</a:t>
            </a:r>
          </a:p>
          <a:p>
            <a:pPr eaLnBrk="1" hangingPunct="1">
              <a:lnSpc>
                <a:spcPct val="90000"/>
              </a:lnSpc>
            </a:pPr>
            <a:endParaRPr lang="en-GB" altLang="en-US" sz="16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85750"/>
            <a:ext cx="7620000" cy="785813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And finally…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28800"/>
            <a:ext cx="7920880" cy="557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>
                <a:latin typeface="Comic Sans MS" panose="030F0702030302020204" pitchFamily="66" charset="0"/>
              </a:rPr>
              <a:t>If you have any worries or concerns please email our </a:t>
            </a:r>
            <a:r>
              <a:rPr lang="en-GB" altLang="en-US">
                <a:latin typeface="Comic Sans MS" panose="030F0702030302020204" pitchFamily="66" charset="0"/>
              </a:rPr>
              <a:t>Pre-school staff </a:t>
            </a:r>
            <a:r>
              <a:rPr lang="en-GB" altLang="en-US" dirty="0">
                <a:latin typeface="Comic Sans MS" panose="030F0702030302020204" pitchFamily="66" charset="0"/>
              </a:rPr>
              <a:t>via the school office and we will do our best to help you </a:t>
            </a:r>
            <a:r>
              <a:rPr lang="en-GB" altLang="en-US" sz="2800" dirty="0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r>
              <a:rPr lang="en-GB" altLang="en-US" sz="2800">
                <a:latin typeface="Comic Sans MS" panose="030F0702030302020204" pitchFamily="66" charset="0"/>
                <a:sym typeface="Wingdings" panose="05000000000000000000" pitchFamily="2" charset="2"/>
              </a:rPr>
              <a:t>(office@springfields-first.staffs.sch.uk)</a:t>
            </a:r>
            <a:endParaRPr lang="en-GB" altLang="en-US" sz="2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Tempus Sans ITC" panose="04020404030D07020202" pitchFamily="82" charset="0"/>
              </a:rPr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Tempus Sans ITC" panose="04020404030D07020202" pitchFamily="82" charset="0"/>
              </a:rPr>
              <a:t>PLEASE READ THROUGH OUR WELCOME PACK FOR MORE DETAILS OF LIFE IN PRE-SCHOOL.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762000"/>
          </a:xfrm>
        </p:spPr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Aims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066800" y="1500188"/>
            <a:ext cx="7620000" cy="4367212"/>
          </a:xfrm>
        </p:spPr>
        <p:txBody>
          <a:bodyPr/>
          <a:lstStyle/>
          <a:p>
            <a:r>
              <a:rPr lang="en-GB" altLang="en-US" sz="2800" dirty="0">
                <a:latin typeface="Comic Sans MS" panose="030F0702030302020204" pitchFamily="66" charset="0"/>
              </a:rPr>
              <a:t>To help you to understand the curriculum that your child will be covering in Pre-school.</a:t>
            </a:r>
          </a:p>
          <a:p>
            <a:endParaRPr lang="en-GB" altLang="en-US" sz="2800" dirty="0">
              <a:latin typeface="Comic Sans MS" panose="030F0702030302020204" pitchFamily="66" charset="0"/>
            </a:endParaRPr>
          </a:p>
          <a:p>
            <a:r>
              <a:rPr lang="en-GB" altLang="en-US" sz="2800" dirty="0">
                <a:latin typeface="Comic Sans MS" panose="030F0702030302020204" pitchFamily="66" charset="0"/>
              </a:rPr>
              <a:t>To understand what we teach in order to cover the requirements of the curriculum.</a:t>
            </a:r>
          </a:p>
          <a:p>
            <a:pPr>
              <a:buFontTx/>
              <a:buNone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r>
              <a:rPr lang="en-GB" altLang="en-US" sz="2800" dirty="0">
                <a:latin typeface="Comic Sans MS" panose="030F0702030302020204" pitchFamily="66" charset="0"/>
              </a:rPr>
              <a:t>To identify the key ways in which you can help your child at home and in school.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The Staff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dirty="0">
              <a:latin typeface="Tempus Sans ITC" panose="04020404030D07020202" pitchFamily="82" charset="0"/>
            </a:endParaRPr>
          </a:p>
          <a:p>
            <a:r>
              <a:rPr lang="en-GB" altLang="en-US" dirty="0">
                <a:latin typeface="Comic Sans MS" panose="030F0702030302020204" pitchFamily="66" charset="0"/>
              </a:rPr>
              <a:t>Pre-School– TBC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Comic Sans MS" panose="030F0702030302020204" pitchFamily="66" charset="0"/>
              </a:rPr>
              <a:t>What is the Early Years Foundation Stage? 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785938"/>
            <a:ext cx="7620000" cy="5373687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The Early Years Foundation Stage (E.Y.F.S.) is the stage of education for children from </a:t>
            </a: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birth</a:t>
            </a:r>
            <a:r>
              <a:rPr lang="en-GB" altLang="en-US" dirty="0">
                <a:latin typeface="Comic Sans MS" panose="030F0702030302020204" pitchFamily="66" charset="0"/>
              </a:rPr>
              <a:t> to the </a:t>
            </a: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end of the Reception year.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</a:p>
          <a:p>
            <a:pPr eaLnBrk="1" hangingPunct="1">
              <a:buFontTx/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en-US" dirty="0">
                <a:latin typeface="Comic Sans MS" panose="030F0702030302020204" pitchFamily="66" charset="0"/>
              </a:rPr>
              <a:t>It is based on the recognition that children learn best through </a:t>
            </a:r>
            <a:r>
              <a:rPr lang="en-US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play and active learning.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</a:p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357188"/>
            <a:ext cx="7620000" cy="2000250"/>
          </a:xfrm>
        </p:spPr>
        <p:txBody>
          <a:bodyPr/>
          <a:lstStyle/>
          <a:p>
            <a:pPr eaLnBrk="1" hangingPunct="1"/>
            <a:r>
              <a:rPr lang="en-GB" altLang="en-US" sz="3200" dirty="0">
                <a:latin typeface="Comic Sans MS" panose="030F0702030302020204" pitchFamily="66" charset="0"/>
              </a:rPr>
              <a:t>Within the theme of Learning and Development there are seven areas.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428875"/>
            <a:ext cx="7620000" cy="4429125"/>
          </a:xfrm>
        </p:spPr>
        <p:txBody>
          <a:bodyPr/>
          <a:lstStyle/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  <a:p>
            <a:pPr eaLnBrk="1" hangingPunct="1">
              <a:buFontTx/>
              <a:buNone/>
            </a:pPr>
            <a:endParaRPr lang="en-GB" altLang="en-US" sz="2400" dirty="0">
              <a:latin typeface="Tempus Sans ITC" panose="04020404030D07020202" pitchFamily="82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8207375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Personal, Social and Emotional Development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Communication and Language 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Physical Development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Maths 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Literacy 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Understanding of the World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Expressive Arts and Design</a:t>
            </a:r>
          </a:p>
        </p:txBody>
      </p:sp>
      <p:pic>
        <p:nvPicPr>
          <p:cNvPr id="8197" name="Picture 10" descr="j028363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500563"/>
            <a:ext cx="1920875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976313"/>
          </a:xfrm>
        </p:spPr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Personal, Social and Emotional Development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066800" y="1285875"/>
            <a:ext cx="7620000" cy="53578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The children will be learning to:</a:t>
            </a:r>
          </a:p>
          <a:p>
            <a:endParaRPr lang="en-GB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56523" y="1829856"/>
            <a:ext cx="818572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 typeface="Arial" pitchFamily="34" charset="0"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Select and use activities and resources, with help when needed.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Become more outgoing with unfamiliar people and show more confidence in social situations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Play with one or more friends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Help to find solutions to conflicts and rivalries – learning that not everyone can be Spiderman in the game!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Follow and understand rules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Develop appropriate ways of being assertive and talking to others to solve conflicts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Talk about feelings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Begin to understand how others might be feeling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75000"/>
              <a:defRPr/>
            </a:pPr>
            <a:endParaRPr lang="en-GB" sz="18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800" kern="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Communication and Language and Literacy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71563" y="1785938"/>
            <a:ext cx="7720012" cy="4786312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children will be learning to: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Enjoy listening to longer stories and remember much of what happens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Use a wider range of vocabulary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Understand ‘why’ questions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Sing a large repertoire of songs; Know many rhymes, be able to talk about familiar books and be able to tell a long story.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Develop communication by using sentences of four to six words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Can start conversations with adults or friends and continue it for many turns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Use talk to organise themselves and their play</a:t>
            </a:r>
          </a:p>
          <a:p>
            <a:endParaRPr lang="en-GB" altLang="en-US" sz="1400" dirty="0">
              <a:latin typeface="Comic Sans MS" panose="030F0702030302020204" pitchFamily="66" charset="0"/>
            </a:endParaRPr>
          </a:p>
        </p:txBody>
      </p:sp>
      <p:pic>
        <p:nvPicPr>
          <p:cNvPr id="10244" name="Picture 4" descr="j0232149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451" y="5157192"/>
            <a:ext cx="1109127" cy="1186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j0232988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1428750"/>
            <a:ext cx="1844675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Maths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7482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children will be learning to: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Recognise quickly up to 3 objects without having to count them (</a:t>
            </a:r>
            <a:r>
              <a:rPr lang="en-GB" altLang="en-US" sz="1600" dirty="0" err="1">
                <a:latin typeface="Comic Sans MS" panose="030F0702030302020204" pitchFamily="66" charset="0"/>
              </a:rPr>
              <a:t>subitising</a:t>
            </a:r>
            <a:r>
              <a:rPr lang="en-GB" altLang="en-US" sz="1600" dirty="0">
                <a:latin typeface="Comic Sans MS" panose="030F0702030302020204" pitchFamily="66" charset="0"/>
              </a:rPr>
              <a:t>)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Recite numbers past 5 and solve problems with numbers to 5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Say one number for each item in order 1,2,3,4,5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Know that the last number reached when counting a small set of objects tells you how many there are in total (cardinal principle)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Compare quantities using language: ‘more than’, ‘fewer than.’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Talk about and explore 2D and 3D shapes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Understand position; describe familiar routes and locations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Make comparisons between objects relating to size, </a:t>
            </a:r>
          </a:p>
          <a:p>
            <a:pPr marL="0" indent="0" eaLnBrk="1" hangingPunct="1">
              <a:buNone/>
            </a:pPr>
            <a:r>
              <a:rPr lang="en-GB" altLang="en-US" sz="1600" dirty="0">
                <a:latin typeface="Comic Sans MS" panose="030F0702030302020204" pitchFamily="66" charset="0"/>
              </a:rPr>
              <a:t>      length, weight and capacity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Talk about and identify patterns around them</a:t>
            </a:r>
          </a:p>
          <a:p>
            <a:pPr eaLnBrk="1" hangingPunct="1"/>
            <a:endParaRPr lang="en-GB" altLang="en-US" sz="1600" dirty="0">
              <a:latin typeface="Comic Sans MS" panose="030F0702030302020204" pitchFamily="66" charset="0"/>
            </a:endParaRPr>
          </a:p>
          <a:p>
            <a:endParaRPr lang="en-GB" altLang="en-US" dirty="0"/>
          </a:p>
        </p:txBody>
      </p:sp>
      <p:pic>
        <p:nvPicPr>
          <p:cNvPr id="11268" name="Picture 4" descr="j0232051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071938"/>
            <a:ext cx="2014538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Understanding of the World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071563" y="1500188"/>
            <a:ext cx="7620000" cy="5214937"/>
          </a:xfrm>
        </p:spPr>
        <p:txBody>
          <a:bodyPr/>
          <a:lstStyle/>
          <a:p>
            <a:pPr eaLnBrk="1" hangingPunct="1">
              <a:buSzPct val="175000"/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children will explore:</a:t>
            </a:r>
          </a:p>
          <a:p>
            <a:pPr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find out about the world around them,</a:t>
            </a:r>
          </a:p>
          <a:p>
            <a:pPr eaLnBrk="1" hangingPunct="1">
              <a:buSzPct val="175000"/>
              <a:buFontTx/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    asking questions about it</a:t>
            </a:r>
          </a:p>
          <a:p>
            <a:pPr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build with different materials, know about everyday technology and learn what it is used for</a:t>
            </a:r>
          </a:p>
          <a:p>
            <a:pPr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find out about past events in their lives and their families' lives</a:t>
            </a:r>
          </a:p>
          <a:p>
            <a:pPr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find out about different cultures and beliefs. </a:t>
            </a:r>
          </a:p>
          <a:p>
            <a:endParaRPr lang="en-GB" altLang="en-US" dirty="0"/>
          </a:p>
        </p:txBody>
      </p:sp>
      <p:pic>
        <p:nvPicPr>
          <p:cNvPr id="12292" name="Picture 4" descr="j023206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14500"/>
            <a:ext cx="1857375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407</TotalTime>
  <Words>1209</Words>
  <Application>Microsoft Office PowerPoint</Application>
  <PresentationFormat>On-screen Show (4:3)</PresentationFormat>
  <Paragraphs>183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Comic Sans MS</vt:lpstr>
      <vt:lpstr>Tempus Sans ITC</vt:lpstr>
      <vt:lpstr>Times New Roman</vt:lpstr>
      <vt:lpstr>Wingdings</vt:lpstr>
      <vt:lpstr>Notebook</vt:lpstr>
      <vt:lpstr>Welcome to  Pre-school </vt:lpstr>
      <vt:lpstr>Aims</vt:lpstr>
      <vt:lpstr>The Staff</vt:lpstr>
      <vt:lpstr>What is the Early Years Foundation Stage? </vt:lpstr>
      <vt:lpstr>Within the theme of Learning and Development there are seven areas. </vt:lpstr>
      <vt:lpstr>Personal, Social and Emotional Development</vt:lpstr>
      <vt:lpstr>Communication and Language and Literacy</vt:lpstr>
      <vt:lpstr>Maths</vt:lpstr>
      <vt:lpstr>Understanding of the World</vt:lpstr>
      <vt:lpstr>Expressive Arts and Design</vt:lpstr>
      <vt:lpstr>Physical Development</vt:lpstr>
      <vt:lpstr>A typical morning in  Pre-school… </vt:lpstr>
      <vt:lpstr> </vt:lpstr>
      <vt:lpstr>PowerPoint Presentation</vt:lpstr>
      <vt:lpstr>PowerPoint Presentation</vt:lpstr>
      <vt:lpstr>Other matters… </vt:lpstr>
      <vt:lpstr>And finally…</vt:lpstr>
    </vt:vector>
  </TitlesOfParts>
  <Company>Pavillion Communication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Foundation Stage</dc:title>
  <dc:creator>Gina</dc:creator>
  <cp:lastModifiedBy>Admin (Springfields First)</cp:lastModifiedBy>
  <cp:revision>91</cp:revision>
  <dcterms:created xsi:type="dcterms:W3CDTF">2005-06-06T15:11:20Z</dcterms:created>
  <dcterms:modified xsi:type="dcterms:W3CDTF">2024-05-08T10:16:43Z</dcterms:modified>
</cp:coreProperties>
</file>