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16" r:id="rId4"/>
  </p:sldMasterIdLst>
  <p:notesMasterIdLst>
    <p:notesMasterId r:id="rId15"/>
  </p:notesMasterIdLst>
  <p:sldIdLst>
    <p:sldId id="256" r:id="rId5"/>
    <p:sldId id="257" r:id="rId6"/>
    <p:sldId id="263" r:id="rId7"/>
    <p:sldId id="266" r:id="rId8"/>
    <p:sldId id="260" r:id="rId9"/>
    <p:sldId id="258" r:id="rId10"/>
    <p:sldId id="265" r:id="rId11"/>
    <p:sldId id="259" r:id="rId12"/>
    <p:sldId id="261" r:id="rId13"/>
    <p:sldId id="262"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6D0"/>
    <a:srgbClr val="A98FEA"/>
    <a:srgbClr val="9F6BFF"/>
    <a:srgbClr val="FAFFA9"/>
    <a:srgbClr val="A04787"/>
    <a:srgbClr val="FFE577"/>
    <a:srgbClr val="FEF6E9"/>
    <a:srgbClr val="8A82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C8EA6A-6796-4EA0-9AAA-0F6477001398}" v="16" dt="2024-09-10T23:02:40.0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22"/>
    <p:restoredTop sz="94719"/>
  </p:normalViewPr>
  <p:slideViewPr>
    <p:cSldViewPr snapToGrid="0">
      <p:cViewPr varScale="1">
        <p:scale>
          <a:sx n="68" d="100"/>
          <a:sy n="68" d="100"/>
        </p:scale>
        <p:origin x="78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34A09D-58F9-5E45-899E-94FD96656D46}" type="datetimeFigureOut">
              <a:rPr lang="en-US" smtClean="0"/>
              <a:t>11/15/2024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B92D7B-B574-2949-8D16-4FBF41C8D28D}" type="slidenum">
              <a:rPr lang="en-US" smtClean="0"/>
              <a:t>‹#›</a:t>
            </a:fld>
            <a:endParaRPr lang="en-US" dirty="0"/>
          </a:p>
        </p:txBody>
      </p:sp>
    </p:spTree>
    <p:extLst>
      <p:ext uri="{BB962C8B-B14F-4D97-AF65-F5344CB8AC3E}">
        <p14:creationId xmlns:p14="http://schemas.microsoft.com/office/powerpoint/2010/main" val="2185667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B92D7B-B574-2949-8D16-4FBF41C8D28D}" type="slidenum">
              <a:rPr lang="en-US" smtClean="0"/>
              <a:t>6</a:t>
            </a:fld>
            <a:endParaRPr lang="en-US" dirty="0"/>
          </a:p>
        </p:txBody>
      </p:sp>
    </p:spTree>
    <p:extLst>
      <p:ext uri="{BB962C8B-B14F-4D97-AF65-F5344CB8AC3E}">
        <p14:creationId xmlns:p14="http://schemas.microsoft.com/office/powerpoint/2010/main" val="1889996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6">
            <a:extLst>
              <a:ext uri="{FF2B5EF4-FFF2-40B4-BE49-F238E27FC236}">
                <a16:creationId xmlns:a16="http://schemas.microsoft.com/office/drawing/2014/main" id="{B821C998-36F3-44C6-8B55-310DB38CE02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3A4C6C23-68B4-41E4-B43B-E37CABE7C736}" type="slidenum">
              <a:rPr lang="en-GB" altLang="en-US">
                <a:solidFill>
                  <a:srgbClr val="000000"/>
                </a:solidFill>
                <a:latin typeface="Times New Roman" panose="02020603050405020304" pitchFamily="18" charset="0"/>
              </a:rPr>
              <a:pPr>
                <a:lnSpc>
                  <a:spcPct val="95000"/>
                </a:lnSpc>
              </a:pPr>
              <a:t>7</a:t>
            </a:fld>
            <a:endParaRPr lang="en-GB" altLang="en-US" dirty="0">
              <a:solidFill>
                <a:srgbClr val="000000"/>
              </a:solidFill>
              <a:latin typeface="Times New Roman" panose="02020603050405020304" pitchFamily="18" charset="0"/>
            </a:endParaRPr>
          </a:p>
        </p:txBody>
      </p:sp>
      <p:sp>
        <p:nvSpPr>
          <p:cNvPr id="5123" name="Rectangle 1">
            <a:extLst>
              <a:ext uri="{FF2B5EF4-FFF2-40B4-BE49-F238E27FC236}">
                <a16:creationId xmlns:a16="http://schemas.microsoft.com/office/drawing/2014/main" id="{C4078AB3-AA0E-4844-BAA5-2C0246CD3080}"/>
              </a:ext>
            </a:extLst>
          </p:cNvPr>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4" name="Rectangle 2">
            <a:extLst>
              <a:ext uri="{FF2B5EF4-FFF2-40B4-BE49-F238E27FC236}">
                <a16:creationId xmlns:a16="http://schemas.microsoft.com/office/drawing/2014/main" id="{87368850-9F6F-4BD4-86CB-33C876ED1A30}"/>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313974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87DE6118-2437-4B30-8E3C-4D2BE6020583}" type="datetimeFigureOut">
              <a:rPr lang="en-US" smtClean="0"/>
              <a:pPr/>
              <a:t>11/15/2024</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69E57DC2-970A-4B3E-BB1C-7A09969E49DF}"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E6118-2437-4B30-8E3C-4D2BE6020583}" type="datetimeFigureOut">
              <a:rPr lang="en-US" smtClean="0"/>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E6118-2437-4B30-8E3C-4D2BE6020583}" type="datetimeFigureOut">
              <a:rPr lang="en-US" smtClean="0"/>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DE6118-2437-4B30-8E3C-4D2BE6020583}" type="datetimeFigureOut">
              <a:rPr lang="en-US" smtClean="0"/>
              <a:t>11/15/2024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87DE6118-2437-4B30-8E3C-4D2BE6020583}" type="datetimeFigureOut">
              <a:rPr lang="en-US" smtClean="0"/>
              <a:pPr/>
              <a:t>11/15/2024</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69E57DC2-970A-4B3E-BB1C-7A09969E49DF}"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DE6118-2437-4B30-8E3C-4D2BE6020583}" type="datetimeFigureOut">
              <a:rPr lang="en-US" smtClean="0"/>
              <a:t>11/15/2024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DE6118-2437-4B30-8E3C-4D2BE6020583}" type="datetimeFigureOut">
              <a:rPr lang="en-US" smtClean="0"/>
              <a:t>11/15/2024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DE6118-2437-4B30-8E3C-4D2BE6020583}" type="datetimeFigureOut">
              <a:rPr lang="en-US" smtClean="0"/>
              <a:t>11/15/2024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11/15/2024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87DE6118-2437-4B30-8E3C-4D2BE6020583}" type="datetimeFigureOut">
              <a:rPr lang="en-US" smtClean="0"/>
              <a:pPr/>
              <a:t>11/15/2024</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69E57DC2-970A-4B3E-BB1C-7A09969E49DF}" type="slidenum">
              <a:rPr lang="en-US" smtClean="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87DE6118-2437-4B30-8E3C-4D2BE6020583}" type="datetimeFigureOut">
              <a:rPr lang="en-US" smtClean="0"/>
              <a:pPr/>
              <a:t>11/15/2024</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69E57DC2-970A-4B3E-BB1C-7A09969E49DF}" type="slidenum">
              <a:rPr lang="en-US" smtClean="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87DE6118-2437-4B30-8E3C-4D2BE6020583}" type="datetimeFigureOut">
              <a:rPr lang="en-US" smtClean="0"/>
              <a:pPr/>
              <a:t>11/15/2024</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074732080"/>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hyperlink" Target="http://pngimg.com/download/26789"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hyperlink" Target="http://pngimg.com/download/26789"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hyperlink" Target="http://pngimg.com/download/26789"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http://pngimg.com/download/26789"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hyperlink" Target="http://pngimg.com/download/26789"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hyperlink" Target="http://pngimg.com/download/26789"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pngimg.com/download/26789" TargetMode="External"/><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pngimg.com/download/26789" TargetMode="External"/><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hyperlink" Target="http://pngimg.com/download/26789"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hyperlink" Target="http://pngimg.com/download/26789" TargetMode="Externa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1708" y="2091263"/>
            <a:ext cx="9068586" cy="2590800"/>
          </a:xfrm>
        </p:spPr>
        <p:txBody>
          <a:bodyPr>
            <a:normAutofit fontScale="90000"/>
          </a:bodyPr>
          <a:lstStyle/>
          <a:p>
            <a:r>
              <a:rPr lang="en-GB" dirty="0"/>
              <a:t>Welcome to the expectation meeting for Barn Owls Class </a:t>
            </a:r>
          </a:p>
        </p:txBody>
      </p:sp>
      <p:sp>
        <p:nvSpPr>
          <p:cNvPr id="3" name="Subtitle 2"/>
          <p:cNvSpPr>
            <a:spLocks noGrp="1"/>
          </p:cNvSpPr>
          <p:nvPr>
            <p:ph type="subTitle" idx="1"/>
          </p:nvPr>
        </p:nvSpPr>
        <p:spPr>
          <a:xfrm>
            <a:off x="1562100" y="4937570"/>
            <a:ext cx="9070975" cy="457200"/>
          </a:xfrm>
        </p:spPr>
        <p:txBody>
          <a:bodyPr vert="horz" lIns="91440" tIns="45720" rIns="91440" bIns="45720" rtlCol="0" anchor="t">
            <a:normAutofit fontScale="92500" lnSpcReduction="20000"/>
          </a:bodyPr>
          <a:lstStyle/>
          <a:p>
            <a:r>
              <a:rPr lang="en-GB" dirty="0"/>
              <a:t>The teacher in Barn Owls Class is Mrs. Aston.</a:t>
            </a:r>
          </a:p>
          <a:p>
            <a:r>
              <a:rPr lang="en-GB" dirty="0"/>
              <a:t>We will sometimes have support from Mrs. Barber, Mrs. Gilpin and Mrs. Whittingham.</a:t>
            </a:r>
          </a:p>
          <a:p>
            <a:endParaRPr lang="en-GB" dirty="0"/>
          </a:p>
          <a:p>
            <a:endParaRPr lang="en-GB" dirty="0"/>
          </a:p>
        </p:txBody>
      </p:sp>
      <p:pic>
        <p:nvPicPr>
          <p:cNvPr id="7" name="Picture 6" descr="A picture containing object, light&#10;&#10;Description automatically generated">
            <a:extLst>
              <a:ext uri="{FF2B5EF4-FFF2-40B4-BE49-F238E27FC236}">
                <a16:creationId xmlns:a16="http://schemas.microsoft.com/office/drawing/2014/main" id="{343FC111-5236-114A-8E6A-E2E458DCCE6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089570" y="3511211"/>
            <a:ext cx="1195960" cy="1170851"/>
          </a:xfrm>
          <a:prstGeom prst="rect">
            <a:avLst/>
          </a:prstGeom>
        </p:spPr>
      </p:pic>
      <p:pic>
        <p:nvPicPr>
          <p:cNvPr id="9" name="Picture 8" descr="A picture containing object, light&#10;&#10;Description automatically generated">
            <a:extLst>
              <a:ext uri="{FF2B5EF4-FFF2-40B4-BE49-F238E27FC236}">
                <a16:creationId xmlns:a16="http://schemas.microsoft.com/office/drawing/2014/main" id="{D4E03653-3FB4-7B4F-AAAA-E55381F3D38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906472" y="3511210"/>
            <a:ext cx="1195960" cy="1170851"/>
          </a:xfrm>
          <a:prstGeom prst="rect">
            <a:avLst/>
          </a:prstGeom>
        </p:spPr>
      </p:pic>
      <p:pic>
        <p:nvPicPr>
          <p:cNvPr id="26" name="Welcome">
            <a:hlinkClick r:id="" action="ppaction://media"/>
            <a:extLst>
              <a:ext uri="{FF2B5EF4-FFF2-40B4-BE49-F238E27FC236}">
                <a16:creationId xmlns:a16="http://schemas.microsoft.com/office/drawing/2014/main" id="{7DDF5E09-C880-9DD3-AC62-0D6F548C7F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4204" y="4327446"/>
            <a:ext cx="609600" cy="609600"/>
          </a:xfrm>
          <a:prstGeom prst="rect">
            <a:avLst/>
          </a:prstGeom>
        </p:spPr>
      </p:pic>
    </p:spTree>
    <p:extLst>
      <p:ext uri="{BB962C8B-B14F-4D97-AF65-F5344CB8AC3E}">
        <p14:creationId xmlns:p14="http://schemas.microsoft.com/office/powerpoint/2010/main" val="4130104170"/>
      </p:ext>
    </p:extLst>
  </p:cSld>
  <p:clrMapOvr>
    <a:masterClrMapping/>
  </p:clrMapOvr>
  <mc:AlternateContent xmlns:mc="http://schemas.openxmlformats.org/markup-compatibility/2006" xmlns:p14="http://schemas.microsoft.com/office/powerpoint/2010/main">
    <mc:Choice Requires="p14">
      <p:transition spd="slow" p14:dur="2000" advTm="25381"/>
    </mc:Choice>
    <mc:Fallback xmlns="">
      <p:transition spd="slow" advTm="25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8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Thank you for attending this meeting.</a:t>
            </a:r>
          </a:p>
        </p:txBody>
      </p:sp>
      <p:sp>
        <p:nvSpPr>
          <p:cNvPr id="3" name="Content Placeholder 2"/>
          <p:cNvSpPr>
            <a:spLocks noGrp="1"/>
          </p:cNvSpPr>
          <p:nvPr>
            <p:ph idx="1"/>
          </p:nvPr>
        </p:nvSpPr>
        <p:spPr/>
        <p:txBody>
          <a:bodyPr>
            <a:normAutofit/>
          </a:bodyPr>
          <a:lstStyle/>
          <a:p>
            <a:r>
              <a:rPr lang="en-GB" sz="4000" dirty="0"/>
              <a:t>Any questions? </a:t>
            </a:r>
          </a:p>
          <a:p>
            <a:r>
              <a:rPr lang="en-GB" sz="4000" dirty="0"/>
              <a:t>Please speak to us at the door or contact the school</a:t>
            </a:r>
          </a:p>
        </p:txBody>
      </p:sp>
      <p:pic>
        <p:nvPicPr>
          <p:cNvPr id="6" name="Picture 5" descr="A picture containing object, light&#10;&#10;Description automatically generated">
            <a:extLst>
              <a:ext uri="{FF2B5EF4-FFF2-40B4-BE49-F238E27FC236}">
                <a16:creationId xmlns:a16="http://schemas.microsoft.com/office/drawing/2014/main" id="{E3524F01-7377-274C-95D5-59D3ED1AC24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077258" y="4366878"/>
            <a:ext cx="1703935" cy="1668162"/>
          </a:xfrm>
          <a:prstGeom prst="rect">
            <a:avLst/>
          </a:prstGeom>
        </p:spPr>
      </p:pic>
      <p:pic>
        <p:nvPicPr>
          <p:cNvPr id="4" name="Final Slide">
            <a:hlinkClick r:id="" action="ppaction://media"/>
            <a:extLst>
              <a:ext uri="{FF2B5EF4-FFF2-40B4-BE49-F238E27FC236}">
                <a16:creationId xmlns:a16="http://schemas.microsoft.com/office/drawing/2014/main" id="{44503F98-7598-9709-C575-EF9A88C8F6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3704" y="4896159"/>
            <a:ext cx="609600" cy="609600"/>
          </a:xfrm>
          <a:prstGeom prst="rect">
            <a:avLst/>
          </a:prstGeom>
        </p:spPr>
      </p:pic>
    </p:spTree>
    <p:extLst>
      <p:ext uri="{BB962C8B-B14F-4D97-AF65-F5344CB8AC3E}">
        <p14:creationId xmlns:p14="http://schemas.microsoft.com/office/powerpoint/2010/main" val="829607985"/>
      </p:ext>
    </p:extLst>
  </p:cSld>
  <p:clrMapOvr>
    <a:masterClrMapping/>
  </p:clrMapOvr>
  <mc:AlternateContent xmlns:mc="http://schemas.openxmlformats.org/markup-compatibility/2006" xmlns:p14="http://schemas.microsoft.com/office/powerpoint/2010/main">
    <mc:Choice Requires="p14">
      <p:transition spd="slow" p14:dur="2000" advTm="41904"/>
    </mc:Choice>
    <mc:Fallback xmlns="">
      <p:transition spd="slow" advTm="41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  Springfields Behaviour Policy</a:t>
            </a:r>
          </a:p>
        </p:txBody>
      </p:sp>
      <p:sp>
        <p:nvSpPr>
          <p:cNvPr id="3" name="Content Placeholder 2"/>
          <p:cNvSpPr>
            <a:spLocks noGrp="1"/>
          </p:cNvSpPr>
          <p:nvPr>
            <p:ph idx="1"/>
          </p:nvPr>
        </p:nvSpPr>
        <p:spPr>
          <a:xfrm>
            <a:off x="1252331" y="1875182"/>
            <a:ext cx="9601200" cy="4089400"/>
          </a:xfrm>
        </p:spPr>
        <p:txBody>
          <a:bodyPr vert="horz" lIns="91440" tIns="45720" rIns="91440" bIns="45720" rtlCol="0" anchor="t">
            <a:normAutofit fontScale="77500" lnSpcReduction="20000"/>
          </a:bodyPr>
          <a:lstStyle/>
          <a:p>
            <a:pPr>
              <a:buNone/>
            </a:pPr>
            <a:r>
              <a:rPr lang="en-GB" dirty="0">
                <a:ea typeface="+mn-lt"/>
                <a:cs typeface="+mn-lt"/>
              </a:rPr>
              <a:t>The pupils at Springfields First School are taught how to behave by following the school rules:              </a:t>
            </a:r>
            <a:endParaRPr lang="en-US" b="1" dirty="0">
              <a:ea typeface="+mn-lt"/>
              <a:cs typeface="+mn-lt"/>
            </a:endParaRPr>
          </a:p>
          <a:p>
            <a:pPr algn="ctr">
              <a:buNone/>
            </a:pPr>
            <a:r>
              <a:rPr lang="en-GB" sz="2000" b="1" dirty="0">
                <a:ea typeface="+mn-lt"/>
                <a:cs typeface="+mn-lt"/>
              </a:rPr>
              <a:t>Be Ready, Show Respect &amp; Stay Safe.</a:t>
            </a:r>
            <a:r>
              <a:rPr lang="en-GB" b="1" dirty="0">
                <a:ea typeface="+mn-lt"/>
                <a:cs typeface="+mn-lt"/>
              </a:rPr>
              <a:t> </a:t>
            </a:r>
            <a:endParaRPr lang="en-US" b="1" dirty="0"/>
          </a:p>
          <a:p>
            <a:pPr>
              <a:buNone/>
            </a:pPr>
            <a:r>
              <a:rPr lang="en-GB" dirty="0">
                <a:ea typeface="+mn-lt"/>
                <a:cs typeface="+mn-lt"/>
              </a:rPr>
              <a:t>Pupils are expected to: </a:t>
            </a:r>
            <a:endParaRPr lang="en-GB" dirty="0"/>
          </a:p>
          <a:p>
            <a:pPr marL="285750" indent="-285750">
              <a:buClr>
                <a:srgbClr val="262626"/>
              </a:buClr>
            </a:pPr>
            <a:r>
              <a:rPr lang="en-GB" dirty="0">
                <a:ea typeface="+mn-lt"/>
                <a:cs typeface="+mn-lt"/>
              </a:rPr>
              <a:t>  Be </a:t>
            </a:r>
            <a:r>
              <a:rPr lang="en-GB" b="1" dirty="0">
                <a:ea typeface="+mn-lt"/>
                <a:cs typeface="+mn-lt"/>
              </a:rPr>
              <a:t>safe</a:t>
            </a:r>
            <a:r>
              <a:rPr lang="en-GB" dirty="0">
                <a:ea typeface="+mn-lt"/>
                <a:cs typeface="+mn-lt"/>
              </a:rPr>
              <a:t> by behaving in an orderly and self-controlled way </a:t>
            </a:r>
            <a:endParaRPr lang="en-GB" dirty="0"/>
          </a:p>
          <a:p>
            <a:pPr marL="285750" indent="-285750">
              <a:buClr>
                <a:srgbClr val="262626"/>
              </a:buClr>
            </a:pPr>
            <a:r>
              <a:rPr lang="en-GB" dirty="0">
                <a:ea typeface="+mn-lt"/>
                <a:cs typeface="+mn-lt"/>
              </a:rPr>
              <a:t>  Show </a:t>
            </a:r>
            <a:r>
              <a:rPr lang="en-GB" b="1" dirty="0">
                <a:ea typeface="+mn-lt"/>
                <a:cs typeface="+mn-lt"/>
              </a:rPr>
              <a:t>respect</a:t>
            </a:r>
            <a:r>
              <a:rPr lang="en-GB" dirty="0">
                <a:ea typeface="+mn-lt"/>
                <a:cs typeface="+mn-lt"/>
              </a:rPr>
              <a:t> to members of staff and each other </a:t>
            </a:r>
            <a:endParaRPr lang="en-GB" dirty="0"/>
          </a:p>
          <a:p>
            <a:pPr marL="285750" indent="-285750">
              <a:buClr>
                <a:srgbClr val="262626"/>
              </a:buClr>
            </a:pPr>
            <a:r>
              <a:rPr lang="en-GB" dirty="0">
                <a:ea typeface="+mn-lt"/>
                <a:cs typeface="+mn-lt"/>
              </a:rPr>
              <a:t>  Be </a:t>
            </a:r>
            <a:r>
              <a:rPr lang="en-GB" b="1" dirty="0">
                <a:ea typeface="+mn-lt"/>
                <a:cs typeface="+mn-lt"/>
              </a:rPr>
              <a:t>ready</a:t>
            </a:r>
            <a:r>
              <a:rPr lang="en-GB" dirty="0">
                <a:ea typeface="+mn-lt"/>
                <a:cs typeface="+mn-lt"/>
              </a:rPr>
              <a:t> to learn making it possible for other pupils to also learn </a:t>
            </a:r>
            <a:endParaRPr lang="en-GB" dirty="0"/>
          </a:p>
          <a:p>
            <a:pPr marL="285750" indent="-285750">
              <a:buClr>
                <a:srgbClr val="262626"/>
              </a:buClr>
            </a:pPr>
            <a:r>
              <a:rPr lang="en-GB" dirty="0">
                <a:ea typeface="+mn-lt"/>
                <a:cs typeface="+mn-lt"/>
              </a:rPr>
              <a:t>  Be </a:t>
            </a:r>
            <a:r>
              <a:rPr lang="en-GB" b="1" dirty="0">
                <a:ea typeface="+mn-lt"/>
                <a:cs typeface="+mn-lt"/>
              </a:rPr>
              <a:t>safe</a:t>
            </a:r>
            <a:r>
              <a:rPr lang="en-GB" dirty="0">
                <a:ea typeface="+mn-lt"/>
                <a:cs typeface="+mn-lt"/>
              </a:rPr>
              <a:t> and quiet when moving around the school </a:t>
            </a:r>
            <a:endParaRPr lang="en-GB" dirty="0"/>
          </a:p>
          <a:p>
            <a:pPr marL="285750" indent="-285750">
              <a:buClr>
                <a:srgbClr val="262626"/>
              </a:buClr>
            </a:pPr>
            <a:r>
              <a:rPr lang="en-GB" dirty="0">
                <a:ea typeface="+mn-lt"/>
                <a:cs typeface="+mn-lt"/>
              </a:rPr>
              <a:t>  </a:t>
            </a:r>
            <a:r>
              <a:rPr lang="en-GB" b="1" dirty="0">
                <a:ea typeface="+mn-lt"/>
                <a:cs typeface="+mn-lt"/>
              </a:rPr>
              <a:t>Respect</a:t>
            </a:r>
            <a:r>
              <a:rPr lang="en-GB" dirty="0">
                <a:ea typeface="+mn-lt"/>
                <a:cs typeface="+mn-lt"/>
              </a:rPr>
              <a:t> the school buildings and treat school property with respect </a:t>
            </a:r>
            <a:endParaRPr lang="en-GB" dirty="0"/>
          </a:p>
          <a:p>
            <a:pPr marL="285750" indent="-285750">
              <a:buClr>
                <a:srgbClr val="262626"/>
              </a:buClr>
            </a:pPr>
            <a:r>
              <a:rPr lang="en-GB" dirty="0">
                <a:ea typeface="+mn-lt"/>
                <a:cs typeface="+mn-lt"/>
              </a:rPr>
              <a:t>  Be</a:t>
            </a:r>
            <a:r>
              <a:rPr lang="en-GB" b="1" dirty="0">
                <a:ea typeface="+mn-lt"/>
                <a:cs typeface="+mn-lt"/>
              </a:rPr>
              <a:t> ready</a:t>
            </a:r>
            <a:r>
              <a:rPr lang="en-GB" dirty="0">
                <a:ea typeface="+mn-lt"/>
                <a:cs typeface="+mn-lt"/>
              </a:rPr>
              <a:t> by wearing the correct uniform at all times </a:t>
            </a:r>
            <a:endParaRPr lang="en-GB" dirty="0"/>
          </a:p>
          <a:p>
            <a:pPr marL="285750" indent="-285750">
              <a:buClr>
                <a:srgbClr val="262626"/>
              </a:buClr>
            </a:pPr>
            <a:r>
              <a:rPr lang="en-GB" dirty="0">
                <a:ea typeface="+mn-lt"/>
                <a:cs typeface="+mn-lt"/>
              </a:rPr>
              <a:t>  Show</a:t>
            </a:r>
            <a:r>
              <a:rPr lang="en-GB" b="1" dirty="0">
                <a:ea typeface="+mn-lt"/>
                <a:cs typeface="+mn-lt"/>
              </a:rPr>
              <a:t> respect</a:t>
            </a:r>
            <a:r>
              <a:rPr lang="en-GB" dirty="0">
                <a:ea typeface="+mn-lt"/>
                <a:cs typeface="+mn-lt"/>
              </a:rPr>
              <a:t> by accepting sanctions when given </a:t>
            </a:r>
            <a:endParaRPr lang="en-GB" dirty="0"/>
          </a:p>
          <a:p>
            <a:pPr marL="285750" indent="-285750">
              <a:buClr>
                <a:srgbClr val="262626"/>
              </a:buClr>
            </a:pPr>
            <a:r>
              <a:rPr lang="en-GB" dirty="0">
                <a:ea typeface="+mn-lt"/>
                <a:cs typeface="+mn-lt"/>
              </a:rPr>
              <a:t>  Show </a:t>
            </a:r>
            <a:r>
              <a:rPr lang="en-GB" b="1" dirty="0">
                <a:ea typeface="+mn-lt"/>
                <a:cs typeface="+mn-lt"/>
              </a:rPr>
              <a:t>respect</a:t>
            </a:r>
            <a:r>
              <a:rPr lang="en-GB" dirty="0">
                <a:ea typeface="+mn-lt"/>
                <a:cs typeface="+mn-lt"/>
              </a:rPr>
              <a:t> by refraining from behaving in a way that brings the school into </a:t>
            </a:r>
          </a:p>
          <a:p>
            <a:pPr marL="0" indent="0">
              <a:buClr>
                <a:srgbClr val="262626"/>
              </a:buClr>
              <a:buNone/>
            </a:pPr>
            <a:r>
              <a:rPr lang="en-GB" dirty="0">
                <a:ea typeface="+mn-lt"/>
                <a:cs typeface="+mn-lt"/>
              </a:rPr>
              <a:t>        disrepute, including when outside school or online </a:t>
            </a:r>
            <a:endParaRPr lang="en-GB" dirty="0"/>
          </a:p>
          <a:p>
            <a:pPr indent="0">
              <a:buNone/>
            </a:pPr>
            <a:r>
              <a:rPr lang="en-GB" dirty="0">
                <a:ea typeface="+mn-lt"/>
                <a:cs typeface="+mn-lt"/>
              </a:rPr>
              <a:t>Where appropriate and reasonable, adjustments may be made to routines within the curriculum </a:t>
            </a:r>
          </a:p>
          <a:p>
            <a:pPr indent="0">
              <a:buNone/>
            </a:pPr>
            <a:r>
              <a:rPr lang="en-GB" dirty="0">
                <a:ea typeface="+mn-lt"/>
                <a:cs typeface="+mn-lt"/>
              </a:rPr>
              <a:t>to ensure all pupils can meet behavioural expectations in the curriculum.  </a:t>
            </a:r>
            <a:endParaRPr lang="en-GB" dirty="0"/>
          </a:p>
          <a:p>
            <a:pPr marL="0" indent="0">
              <a:buNone/>
            </a:pPr>
            <a:endParaRPr lang="en-GB" dirty="0"/>
          </a:p>
          <a:p>
            <a:endParaRPr lang="en-GB" dirty="0"/>
          </a:p>
          <a:p>
            <a:endParaRPr lang="en-GB" dirty="0"/>
          </a:p>
        </p:txBody>
      </p:sp>
      <p:pic>
        <p:nvPicPr>
          <p:cNvPr id="6" name="Picture 5" descr="A picture containing object, light&#10;&#10;Description automatically generated">
            <a:extLst>
              <a:ext uri="{FF2B5EF4-FFF2-40B4-BE49-F238E27FC236}">
                <a16:creationId xmlns:a16="http://schemas.microsoft.com/office/drawing/2014/main" id="{86749B5B-29EC-784A-8651-7826944C813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122608" y="5308715"/>
            <a:ext cx="1195960" cy="1170851"/>
          </a:xfrm>
          <a:prstGeom prst="rect">
            <a:avLst/>
          </a:prstGeom>
        </p:spPr>
      </p:pic>
      <p:pic>
        <p:nvPicPr>
          <p:cNvPr id="4" name="Behaviour">
            <a:hlinkClick r:id="" action="ppaction://media"/>
            <a:extLst>
              <a:ext uri="{FF2B5EF4-FFF2-40B4-BE49-F238E27FC236}">
                <a16:creationId xmlns:a16="http://schemas.microsoft.com/office/drawing/2014/main" id="{1436F190-1844-A21F-A93B-17423F0F37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50552" y="3768877"/>
            <a:ext cx="609600" cy="609600"/>
          </a:xfrm>
          <a:prstGeom prst="rect">
            <a:avLst/>
          </a:prstGeom>
        </p:spPr>
      </p:pic>
    </p:spTree>
    <p:extLst>
      <p:ext uri="{BB962C8B-B14F-4D97-AF65-F5344CB8AC3E}">
        <p14:creationId xmlns:p14="http://schemas.microsoft.com/office/powerpoint/2010/main" val="2650161401"/>
      </p:ext>
    </p:extLst>
  </p:cSld>
  <p:clrMapOvr>
    <a:masterClrMapping/>
  </p:clrMapOvr>
  <mc:AlternateContent xmlns:mc="http://schemas.openxmlformats.org/markup-compatibility/2006" xmlns:p14="http://schemas.microsoft.com/office/powerpoint/2010/main">
    <mc:Choice Requires="p14">
      <p:transition spd="slow" p14:dur="2000" advTm="214640"/>
    </mc:Choice>
    <mc:Fallback xmlns="">
      <p:transition spd="slow" advTm="214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6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a:t>Rewards and sanctions</a:t>
            </a:r>
            <a:br>
              <a:rPr lang="en-GB" dirty="0"/>
            </a:br>
            <a:r>
              <a:rPr lang="en-GB" sz="3100" dirty="0"/>
              <a:t>We have high expectations of </a:t>
            </a:r>
            <a:r>
              <a:rPr lang="en-GB" sz="2800" dirty="0"/>
              <a:t>behaviour at Springfields First School.  The behaviour of the children is excellent.</a:t>
            </a:r>
            <a:endParaRPr lang="en-GB" dirty="0"/>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GB" sz="1600" dirty="0">
                <a:ea typeface="+mn-lt"/>
                <a:cs typeface="+mn-lt"/>
              </a:rPr>
              <a:t>When a pupil’s behaviour meets or goes above and beyond the expected behaviour standard, staff will recognise it with positive recognition and reward. Positive behaviour will be rewarded with:  </a:t>
            </a:r>
            <a:endParaRPr lang="en-GB" dirty="0"/>
          </a:p>
          <a:p>
            <a:pPr>
              <a:buClr>
                <a:srgbClr val="262626"/>
              </a:buClr>
            </a:pPr>
            <a:r>
              <a:rPr lang="en-GB" sz="1600" dirty="0">
                <a:ea typeface="+mn-lt"/>
                <a:cs typeface="+mn-lt"/>
              </a:rPr>
              <a:t>Verbal praise and/or a class round of applause  </a:t>
            </a:r>
            <a:endParaRPr lang="en-GB" dirty="0"/>
          </a:p>
          <a:p>
            <a:pPr>
              <a:buClr>
                <a:srgbClr val="262626"/>
              </a:buClr>
            </a:pPr>
            <a:r>
              <a:rPr lang="en-GB" sz="1600" dirty="0">
                <a:ea typeface="+mn-lt"/>
                <a:cs typeface="+mn-lt"/>
              </a:rPr>
              <a:t>A cheer and/or sticker  </a:t>
            </a:r>
            <a:endParaRPr lang="en-GB" dirty="0"/>
          </a:p>
          <a:p>
            <a:pPr>
              <a:buClr>
                <a:srgbClr val="262626"/>
              </a:buClr>
            </a:pPr>
            <a:r>
              <a:rPr lang="en-GB" sz="1600" dirty="0">
                <a:ea typeface="+mn-lt"/>
                <a:cs typeface="+mn-lt"/>
              </a:rPr>
              <a:t>Team points  </a:t>
            </a:r>
            <a:endParaRPr lang="en-GB" dirty="0"/>
          </a:p>
          <a:p>
            <a:pPr>
              <a:buClr>
                <a:srgbClr val="262626"/>
              </a:buClr>
            </a:pPr>
            <a:r>
              <a:rPr lang="en-GB" sz="1600" dirty="0">
                <a:ea typeface="+mn-lt"/>
                <a:cs typeface="+mn-lt"/>
              </a:rPr>
              <a:t>They are added to the class recognition board  </a:t>
            </a:r>
            <a:endParaRPr lang="en-GB" dirty="0"/>
          </a:p>
          <a:p>
            <a:pPr>
              <a:buClr>
                <a:srgbClr val="262626"/>
              </a:buClr>
            </a:pPr>
            <a:r>
              <a:rPr lang="en-GB" sz="1600" dirty="0">
                <a:ea typeface="+mn-lt"/>
                <a:cs typeface="+mn-lt"/>
              </a:rPr>
              <a:t>Praise cards are sent home  </a:t>
            </a:r>
            <a:endParaRPr lang="en-GB" dirty="0"/>
          </a:p>
          <a:p>
            <a:pPr>
              <a:buClr>
                <a:srgbClr val="262626"/>
              </a:buClr>
            </a:pPr>
            <a:r>
              <a:rPr lang="en-GB" sz="1600" dirty="0">
                <a:ea typeface="+mn-lt"/>
                <a:cs typeface="+mn-lt"/>
              </a:rPr>
              <a:t>Certificates during celebration assembly  </a:t>
            </a:r>
            <a:endParaRPr lang="en-GB" dirty="0"/>
          </a:p>
          <a:p>
            <a:pPr>
              <a:buClr>
                <a:srgbClr val="262626"/>
              </a:buClr>
            </a:pPr>
            <a:r>
              <a:rPr lang="en-GB" sz="1600" dirty="0">
                <a:ea typeface="+mn-lt"/>
                <a:cs typeface="+mn-lt"/>
              </a:rPr>
              <a:t>Positions of responsibility (trusted with a specific job)  </a:t>
            </a:r>
            <a:endParaRPr lang="en-GB" dirty="0"/>
          </a:p>
          <a:p>
            <a:pPr>
              <a:buClr>
                <a:srgbClr val="262626"/>
              </a:buClr>
            </a:pPr>
            <a:r>
              <a:rPr lang="en-GB" sz="1600" dirty="0">
                <a:ea typeface="+mn-lt"/>
                <a:cs typeface="+mn-lt"/>
              </a:rPr>
              <a:t>Whole-class rewards may include time to do a popular activity etc.</a:t>
            </a:r>
            <a:endParaRPr lang="en-GB" dirty="0"/>
          </a:p>
          <a:p>
            <a:pPr>
              <a:buClr>
                <a:srgbClr val="262626"/>
              </a:buClr>
            </a:pPr>
            <a:endParaRPr lang="en-GB" sz="1600" dirty="0"/>
          </a:p>
        </p:txBody>
      </p:sp>
      <p:pic>
        <p:nvPicPr>
          <p:cNvPr id="5" name="Picture 4" descr="A picture containing object, light&#10;&#10;Description automatically generated">
            <a:extLst>
              <a:ext uri="{FF2B5EF4-FFF2-40B4-BE49-F238E27FC236}">
                <a16:creationId xmlns:a16="http://schemas.microsoft.com/office/drawing/2014/main" id="{36DD4E74-D27F-034A-9711-028F49AF2BD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208333" y="5330775"/>
            <a:ext cx="1195960" cy="1170851"/>
          </a:xfrm>
          <a:prstGeom prst="rect">
            <a:avLst/>
          </a:prstGeom>
        </p:spPr>
      </p:pic>
      <p:pic>
        <p:nvPicPr>
          <p:cNvPr id="4" name="Rewards and Sanctions">
            <a:hlinkClick r:id="" action="ppaction://media"/>
            <a:extLst>
              <a:ext uri="{FF2B5EF4-FFF2-40B4-BE49-F238E27FC236}">
                <a16:creationId xmlns:a16="http://schemas.microsoft.com/office/drawing/2014/main" id="{80C7351A-3EA1-068F-8418-4625DAEFD3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94520" y="3846576"/>
            <a:ext cx="609600" cy="609600"/>
          </a:xfrm>
          <a:prstGeom prst="rect">
            <a:avLst/>
          </a:prstGeom>
        </p:spPr>
      </p:pic>
    </p:spTree>
    <p:extLst>
      <p:ext uri="{BB962C8B-B14F-4D97-AF65-F5344CB8AC3E}">
        <p14:creationId xmlns:p14="http://schemas.microsoft.com/office/powerpoint/2010/main" val="1769910564"/>
      </p:ext>
    </p:extLst>
  </p:cSld>
  <p:clrMapOvr>
    <a:masterClrMapping/>
  </p:clrMapOvr>
  <mc:AlternateContent xmlns:mc="http://schemas.openxmlformats.org/markup-compatibility/2006" xmlns:p14="http://schemas.microsoft.com/office/powerpoint/2010/main">
    <mc:Choice Requires="p14">
      <p:transition spd="slow" p14:dur="2000" advTm="272680"/>
    </mc:Choice>
    <mc:Fallback xmlns="">
      <p:transition spd="slow" advTm="272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78A48F-CE1B-BB7D-5C5B-4E3BA27C0F1C}"/>
              </a:ext>
            </a:extLst>
          </p:cNvPr>
          <p:cNvSpPr>
            <a:spLocks noGrp="1"/>
          </p:cNvSpPr>
          <p:nvPr>
            <p:ph idx="1"/>
          </p:nvPr>
        </p:nvSpPr>
        <p:spPr>
          <a:xfrm>
            <a:off x="1066800" y="1626870"/>
            <a:ext cx="10058400" cy="4408170"/>
          </a:xfrm>
        </p:spPr>
        <p:txBody>
          <a:bodyPr vert="horz" lIns="91440" tIns="45720" rIns="91440" bIns="45720" rtlCol="0" anchor="t">
            <a:normAutofit fontScale="85000" lnSpcReduction="20000"/>
          </a:bodyPr>
          <a:lstStyle/>
          <a:p>
            <a:pPr marL="0" indent="0">
              <a:buNone/>
            </a:pPr>
            <a:r>
              <a:rPr lang="en-US" dirty="0">
                <a:ea typeface="+mn-lt"/>
                <a:cs typeface="+mn-lt"/>
              </a:rPr>
              <a:t>When a pupil’s </a:t>
            </a:r>
            <a:r>
              <a:rPr lang="en-US" dirty="0" err="1">
                <a:ea typeface="+mn-lt"/>
                <a:cs typeface="+mn-lt"/>
              </a:rPr>
              <a:t>behaviour</a:t>
            </a:r>
            <a:r>
              <a:rPr lang="en-US" dirty="0">
                <a:ea typeface="+mn-lt"/>
                <a:cs typeface="+mn-lt"/>
              </a:rPr>
              <a:t> falls below the standard that can reasonably be expected of them, staff will respond in order to restore a calm and safe learning environment, and to prevent recurrence of </a:t>
            </a:r>
            <a:r>
              <a:rPr lang="en-US" dirty="0" err="1">
                <a:ea typeface="+mn-lt"/>
                <a:cs typeface="+mn-lt"/>
              </a:rPr>
              <a:t>misbehaviour</a:t>
            </a:r>
            <a:r>
              <a:rPr lang="en-US" dirty="0">
                <a:ea typeface="+mn-lt"/>
                <a:cs typeface="+mn-lt"/>
              </a:rPr>
              <a:t>.  </a:t>
            </a:r>
            <a:endParaRPr lang="en-US" dirty="0"/>
          </a:p>
          <a:p>
            <a:pPr marL="0" indent="0">
              <a:buClr>
                <a:srgbClr val="262626"/>
              </a:buClr>
              <a:buNone/>
            </a:pPr>
            <a:r>
              <a:rPr lang="en-US" dirty="0">
                <a:ea typeface="+mn-lt"/>
                <a:cs typeface="+mn-lt"/>
              </a:rPr>
              <a:t>The school may use one or more of the following sanctions in response to unacceptable </a:t>
            </a:r>
            <a:r>
              <a:rPr lang="en-US" dirty="0" err="1">
                <a:ea typeface="+mn-lt"/>
                <a:cs typeface="+mn-lt"/>
              </a:rPr>
              <a:t>behaviour</a:t>
            </a:r>
            <a:r>
              <a:rPr lang="en-US" dirty="0">
                <a:ea typeface="+mn-lt"/>
                <a:cs typeface="+mn-lt"/>
              </a:rPr>
              <a:t>: </a:t>
            </a:r>
            <a:endParaRPr lang="en-US" dirty="0"/>
          </a:p>
          <a:p>
            <a:pPr>
              <a:buClr>
                <a:srgbClr val="262626"/>
              </a:buClr>
            </a:pPr>
            <a:r>
              <a:rPr lang="en-US" dirty="0">
                <a:ea typeface="+mn-lt"/>
                <a:cs typeface="+mn-lt"/>
              </a:rPr>
              <a:t>A verbal reprimand and reminder of the </a:t>
            </a:r>
            <a:r>
              <a:rPr lang="en-US" dirty="0" err="1">
                <a:ea typeface="+mn-lt"/>
                <a:cs typeface="+mn-lt"/>
              </a:rPr>
              <a:t>behaviour</a:t>
            </a:r>
            <a:r>
              <a:rPr lang="en-US" dirty="0">
                <a:ea typeface="+mn-lt"/>
                <a:cs typeface="+mn-lt"/>
              </a:rPr>
              <a:t> expected in school </a:t>
            </a:r>
            <a:endParaRPr lang="en-US" dirty="0"/>
          </a:p>
          <a:p>
            <a:pPr>
              <a:buClr>
                <a:srgbClr val="262626"/>
              </a:buClr>
            </a:pPr>
            <a:r>
              <a:rPr lang="en-US" dirty="0">
                <a:ea typeface="+mn-lt"/>
                <a:cs typeface="+mn-lt"/>
              </a:rPr>
              <a:t>Sending the pupil out of the class for a short period of time, to regain self -control or reflect on their actions </a:t>
            </a:r>
          </a:p>
          <a:p>
            <a:pPr>
              <a:buClr>
                <a:srgbClr val="262626"/>
              </a:buClr>
            </a:pPr>
            <a:r>
              <a:rPr lang="en-US" dirty="0">
                <a:ea typeface="+mn-lt"/>
                <a:cs typeface="+mn-lt"/>
              </a:rPr>
              <a:t>Expecting work to be completed at home, or at break or lunchtime </a:t>
            </a:r>
            <a:endParaRPr lang="en-US" dirty="0"/>
          </a:p>
          <a:p>
            <a:pPr>
              <a:buClr>
                <a:srgbClr val="262626"/>
              </a:buClr>
            </a:pPr>
            <a:r>
              <a:rPr lang="en-US" dirty="0">
                <a:ea typeface="+mn-lt"/>
                <a:cs typeface="+mn-lt"/>
              </a:rPr>
              <a:t>Missing of a break or lunchtime, pupil remains inside school or stands by the wall in the playground </a:t>
            </a:r>
            <a:endParaRPr lang="en-US" dirty="0"/>
          </a:p>
          <a:p>
            <a:pPr>
              <a:buClr>
                <a:srgbClr val="262626"/>
              </a:buClr>
            </a:pPr>
            <a:r>
              <a:rPr lang="en-US" dirty="0">
                <a:ea typeface="+mn-lt"/>
                <a:cs typeface="+mn-lt"/>
              </a:rPr>
              <a:t>Loss of privileges – for instance, the loss of a prized responsibility </a:t>
            </a:r>
            <a:endParaRPr lang="en-US" dirty="0"/>
          </a:p>
          <a:p>
            <a:pPr>
              <a:buClr>
                <a:srgbClr val="262626"/>
              </a:buClr>
            </a:pPr>
            <a:r>
              <a:rPr lang="en-US" dirty="0">
                <a:ea typeface="+mn-lt"/>
                <a:cs typeface="+mn-lt"/>
              </a:rPr>
              <a:t>Referring the pupil to a senior member of staff </a:t>
            </a:r>
            <a:endParaRPr lang="en-US" dirty="0"/>
          </a:p>
          <a:p>
            <a:pPr>
              <a:buClr>
                <a:srgbClr val="262626"/>
              </a:buClr>
            </a:pPr>
            <a:r>
              <a:rPr lang="en-US" dirty="0">
                <a:ea typeface="+mn-lt"/>
                <a:cs typeface="+mn-lt"/>
              </a:rPr>
              <a:t>Phone call home to parents </a:t>
            </a:r>
            <a:endParaRPr lang="en-US" dirty="0"/>
          </a:p>
          <a:p>
            <a:pPr>
              <a:buClr>
                <a:srgbClr val="262626"/>
              </a:buClr>
            </a:pPr>
            <a:r>
              <a:rPr lang="en-US" dirty="0">
                <a:ea typeface="+mn-lt"/>
                <a:cs typeface="+mn-lt"/>
              </a:rPr>
              <a:t>Agreeing a </a:t>
            </a:r>
            <a:r>
              <a:rPr lang="en-US" dirty="0" err="1">
                <a:ea typeface="+mn-lt"/>
                <a:cs typeface="+mn-lt"/>
              </a:rPr>
              <a:t>behaviour</a:t>
            </a:r>
            <a:r>
              <a:rPr lang="en-US" dirty="0">
                <a:ea typeface="+mn-lt"/>
                <a:cs typeface="+mn-lt"/>
              </a:rPr>
              <a:t> plan, with pupil and parents </a:t>
            </a:r>
            <a:endParaRPr lang="en-US" dirty="0"/>
          </a:p>
          <a:p>
            <a:pPr>
              <a:buClr>
                <a:srgbClr val="262626"/>
              </a:buClr>
            </a:pPr>
            <a:r>
              <a:rPr lang="en-US" dirty="0">
                <a:ea typeface="+mn-lt"/>
                <a:cs typeface="+mn-lt"/>
              </a:rPr>
              <a:t>Removal of the pupil from the classroom </a:t>
            </a:r>
            <a:endParaRPr lang="en-US" dirty="0"/>
          </a:p>
          <a:p>
            <a:pPr>
              <a:buClr>
                <a:srgbClr val="262626"/>
              </a:buClr>
            </a:pPr>
            <a:r>
              <a:rPr lang="en-US" dirty="0">
                <a:ea typeface="+mn-lt"/>
                <a:cs typeface="+mn-lt"/>
              </a:rPr>
              <a:t>Suspension </a:t>
            </a:r>
            <a:endParaRPr lang="en-US" dirty="0"/>
          </a:p>
          <a:p>
            <a:pPr>
              <a:buClr>
                <a:srgbClr val="262626"/>
              </a:buClr>
            </a:pPr>
            <a:r>
              <a:rPr lang="en-US" dirty="0">
                <a:ea typeface="+mn-lt"/>
                <a:cs typeface="+mn-lt"/>
              </a:rPr>
              <a:t>Permanent exclusions, in the most serious of circumstances</a:t>
            </a:r>
            <a:endParaRPr lang="en-US" dirty="0"/>
          </a:p>
          <a:p>
            <a:pPr>
              <a:buClr>
                <a:srgbClr val="262626"/>
              </a:buClr>
            </a:pPr>
            <a:endParaRPr lang="en-US" dirty="0"/>
          </a:p>
        </p:txBody>
      </p:sp>
      <p:sp>
        <p:nvSpPr>
          <p:cNvPr id="5" name="Title 1">
            <a:extLst>
              <a:ext uri="{FF2B5EF4-FFF2-40B4-BE49-F238E27FC236}">
                <a16:creationId xmlns:a16="http://schemas.microsoft.com/office/drawing/2014/main" id="{0CBBB67A-C3D8-13FA-9C81-74B314A50F7B}"/>
              </a:ext>
            </a:extLst>
          </p:cNvPr>
          <p:cNvSpPr txBox="1">
            <a:spLocks/>
          </p:cNvSpPr>
          <p:nvPr/>
        </p:nvSpPr>
        <p:spPr>
          <a:xfrm>
            <a:off x="1219200" y="794994"/>
            <a:ext cx="10058400" cy="8817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GB" dirty="0"/>
              <a:t>Rewards and </a:t>
            </a:r>
            <a:r>
              <a:rPr lang="en-GB"/>
              <a:t>sanctions</a:t>
            </a:r>
          </a:p>
        </p:txBody>
      </p:sp>
      <p:pic>
        <p:nvPicPr>
          <p:cNvPr id="7" name="Picture 6" descr="A picture containing object, light&#10;&#10;Description automatically generated">
            <a:extLst>
              <a:ext uri="{FF2B5EF4-FFF2-40B4-BE49-F238E27FC236}">
                <a16:creationId xmlns:a16="http://schemas.microsoft.com/office/drawing/2014/main" id="{F56C7F67-75A1-A1B9-778D-5C6B3B3DA03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122608" y="5308715"/>
            <a:ext cx="1195960" cy="1170851"/>
          </a:xfrm>
          <a:prstGeom prst="rect">
            <a:avLst/>
          </a:prstGeom>
        </p:spPr>
      </p:pic>
      <p:pic>
        <p:nvPicPr>
          <p:cNvPr id="2" name="Rewards and Sanctions 2">
            <a:hlinkClick r:id="" action="ppaction://media"/>
            <a:extLst>
              <a:ext uri="{FF2B5EF4-FFF2-40B4-BE49-F238E27FC236}">
                <a16:creationId xmlns:a16="http://schemas.microsoft.com/office/drawing/2014/main" id="{0FB3974B-4C8F-D22A-252F-28683FBD79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58912" y="4788408"/>
            <a:ext cx="609600" cy="609600"/>
          </a:xfrm>
          <a:prstGeom prst="rect">
            <a:avLst/>
          </a:prstGeom>
        </p:spPr>
      </p:pic>
    </p:spTree>
    <p:extLst>
      <p:ext uri="{BB962C8B-B14F-4D97-AF65-F5344CB8AC3E}">
        <p14:creationId xmlns:p14="http://schemas.microsoft.com/office/powerpoint/2010/main" val="3490335342"/>
      </p:ext>
    </p:extLst>
  </p:cSld>
  <p:clrMapOvr>
    <a:masterClrMapping/>
  </p:clrMapOvr>
  <mc:AlternateContent xmlns:mc="http://schemas.openxmlformats.org/markup-compatibility/2006" xmlns:p14="http://schemas.microsoft.com/office/powerpoint/2010/main">
    <mc:Choice Requires="p14">
      <p:transition spd="slow" p14:dur="2000" advTm="297160"/>
    </mc:Choice>
    <mc:Fallback xmlns="">
      <p:transition spd="slow" advTm="297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799" y="539563"/>
            <a:ext cx="10058400" cy="933287"/>
          </a:xfrm>
        </p:spPr>
        <p:txBody>
          <a:bodyPr>
            <a:normAutofit fontScale="90000"/>
          </a:bodyPr>
          <a:lstStyle/>
          <a:p>
            <a:pPr algn="ctr"/>
            <a:r>
              <a:rPr lang="en-GB" dirty="0"/>
              <a:t>Timetable</a:t>
            </a:r>
            <a:br>
              <a:rPr lang="en-GB" dirty="0"/>
            </a:br>
            <a:endParaRPr lang="en-GB" sz="2200" dirty="0"/>
          </a:p>
        </p:txBody>
      </p:sp>
      <p:pic>
        <p:nvPicPr>
          <p:cNvPr id="7" name="Picture 6" descr="A picture containing object, light&#10;&#10;Description automatically generated">
            <a:extLst>
              <a:ext uri="{FF2B5EF4-FFF2-40B4-BE49-F238E27FC236}">
                <a16:creationId xmlns:a16="http://schemas.microsoft.com/office/drawing/2014/main" id="{77AACB7C-C3DA-4B45-BC56-8431F8B9C86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664540" y="394193"/>
            <a:ext cx="730378" cy="715044"/>
          </a:xfrm>
          <a:prstGeom prst="rect">
            <a:avLst/>
          </a:prstGeom>
        </p:spPr>
      </p:pic>
      <p:pic>
        <p:nvPicPr>
          <p:cNvPr id="8" name="Picture 7" descr="A picture containing object, light&#10;&#10;Description automatically generated">
            <a:extLst>
              <a:ext uri="{FF2B5EF4-FFF2-40B4-BE49-F238E27FC236}">
                <a16:creationId xmlns:a16="http://schemas.microsoft.com/office/drawing/2014/main" id="{7ED90D61-5D3D-1C4E-BF17-F02CE96BFF1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797084" y="394193"/>
            <a:ext cx="730378" cy="715044"/>
          </a:xfrm>
          <a:prstGeom prst="rect">
            <a:avLst/>
          </a:prstGeom>
        </p:spPr>
      </p:pic>
      <p:pic>
        <p:nvPicPr>
          <p:cNvPr id="3" name="Content Placeholder 2" descr="A calendar with different colored squares&#10;&#10;Description automatically generated with medium confidence">
            <a:extLst>
              <a:ext uri="{FF2B5EF4-FFF2-40B4-BE49-F238E27FC236}">
                <a16:creationId xmlns:a16="http://schemas.microsoft.com/office/drawing/2014/main" id="{157F44AB-A6CC-DF4E-26E8-3D2C160559B5}"/>
              </a:ext>
            </a:extLst>
          </p:cNvPr>
          <p:cNvPicPr>
            <a:picLocks noGrp="1" noChangeAspect="1"/>
          </p:cNvPicPr>
          <p:nvPr>
            <p:ph idx="1"/>
          </p:nvPr>
        </p:nvPicPr>
        <p:blipFill>
          <a:blip r:embed="rId6"/>
          <a:stretch>
            <a:fillRect/>
          </a:stretch>
        </p:blipFill>
        <p:spPr>
          <a:xfrm>
            <a:off x="2050468" y="1108804"/>
            <a:ext cx="8091062" cy="4926236"/>
          </a:xfrm>
        </p:spPr>
      </p:pic>
      <p:pic>
        <p:nvPicPr>
          <p:cNvPr id="9" name="Timetable">
            <a:hlinkClick r:id="" action="ppaction://media"/>
            <a:extLst>
              <a:ext uri="{FF2B5EF4-FFF2-40B4-BE49-F238E27FC236}">
                <a16:creationId xmlns:a16="http://schemas.microsoft.com/office/drawing/2014/main" id="{B2A377C9-89A5-F708-53F7-CA2F83DC30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15599" y="5282184"/>
            <a:ext cx="609600" cy="609600"/>
          </a:xfrm>
          <a:prstGeom prst="rect">
            <a:avLst/>
          </a:prstGeom>
        </p:spPr>
      </p:pic>
    </p:spTree>
    <p:extLst>
      <p:ext uri="{BB962C8B-B14F-4D97-AF65-F5344CB8AC3E}">
        <p14:creationId xmlns:p14="http://schemas.microsoft.com/office/powerpoint/2010/main" val="3128183336"/>
      </p:ext>
    </p:extLst>
  </p:cSld>
  <p:clrMapOvr>
    <a:masterClrMapping/>
  </p:clrMapOvr>
  <mc:AlternateContent xmlns:mc="http://schemas.openxmlformats.org/markup-compatibility/2006" xmlns:p14="http://schemas.microsoft.com/office/powerpoint/2010/main">
    <mc:Choice Requires="p14">
      <p:transition spd="slow" p14:dur="2000" advTm="362640"/>
    </mc:Choice>
    <mc:Fallback xmlns="">
      <p:transition spd="slow" advTm="362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6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a:t>Curriculum</a:t>
            </a:r>
            <a:br>
              <a:rPr lang="en-GB" dirty="0"/>
            </a:br>
            <a:r>
              <a:rPr lang="en-GB" sz="2200" dirty="0"/>
              <a:t>At Springfields First School, we believe that learning should be fun, purposeful and challenging. Through our creative curriculum we aim to equip each child with the skills that they need for lifelong learning.</a:t>
            </a:r>
          </a:p>
        </p:txBody>
      </p:sp>
      <p:sp>
        <p:nvSpPr>
          <p:cNvPr id="5" name="Rectangle 1"/>
          <p:cNvSpPr>
            <a:spLocks noChangeArrowheads="1"/>
          </p:cNvSpPr>
          <p:nvPr/>
        </p:nvSpPr>
        <p:spPr bwMode="auto">
          <a:xfrm>
            <a:off x="-7291091" y="-296481"/>
            <a:ext cx="2696680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charset="0"/>
              </a:rPr>
              <a:t>Curriculum Overview – Long Term Plan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charset="0"/>
              </a:rPr>
              <a:t>Year Two 2016-2017</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81972677"/>
              </p:ext>
            </p:extLst>
          </p:nvPr>
        </p:nvGraphicFramePr>
        <p:xfrm>
          <a:off x="1066800" y="2124928"/>
          <a:ext cx="10058398" cy="3467533"/>
        </p:xfrm>
        <a:graphic>
          <a:graphicData uri="http://schemas.openxmlformats.org/drawingml/2006/table">
            <a:tbl>
              <a:tblPr firstRow="1" bandRow="1">
                <a:tableStyleId>{5C22544A-7EE6-4342-B048-85BDC9FD1C3A}</a:tableStyleId>
              </a:tblPr>
              <a:tblGrid>
                <a:gridCol w="1436914">
                  <a:extLst>
                    <a:ext uri="{9D8B030D-6E8A-4147-A177-3AD203B41FA5}">
                      <a16:colId xmlns:a16="http://schemas.microsoft.com/office/drawing/2014/main" val="20000"/>
                    </a:ext>
                  </a:extLst>
                </a:gridCol>
                <a:gridCol w="2873828">
                  <a:extLst>
                    <a:ext uri="{9D8B030D-6E8A-4147-A177-3AD203B41FA5}">
                      <a16:colId xmlns:a16="http://schemas.microsoft.com/office/drawing/2014/main" val="20001"/>
                    </a:ext>
                  </a:extLst>
                </a:gridCol>
                <a:gridCol w="1436914">
                  <a:extLst>
                    <a:ext uri="{9D8B030D-6E8A-4147-A177-3AD203B41FA5}">
                      <a16:colId xmlns:a16="http://schemas.microsoft.com/office/drawing/2014/main" val="20003"/>
                    </a:ext>
                  </a:extLst>
                </a:gridCol>
                <a:gridCol w="1436914">
                  <a:extLst>
                    <a:ext uri="{9D8B030D-6E8A-4147-A177-3AD203B41FA5}">
                      <a16:colId xmlns:a16="http://schemas.microsoft.com/office/drawing/2014/main" val="1215629361"/>
                    </a:ext>
                  </a:extLst>
                </a:gridCol>
                <a:gridCol w="2873828">
                  <a:extLst>
                    <a:ext uri="{9D8B030D-6E8A-4147-A177-3AD203B41FA5}">
                      <a16:colId xmlns:a16="http://schemas.microsoft.com/office/drawing/2014/main" val="20005"/>
                    </a:ext>
                  </a:extLst>
                </a:gridCol>
              </a:tblGrid>
              <a:tr h="411133">
                <a:tc>
                  <a:txBody>
                    <a:bodyPr/>
                    <a:lstStyle/>
                    <a:p>
                      <a:pPr algn="ctr"/>
                      <a:endParaRPr lang="en-US" dirty="0">
                        <a:solidFill>
                          <a:schemeClr val="bg1"/>
                        </a:solidFill>
                      </a:endParaRPr>
                    </a:p>
                  </a:txBody>
                  <a:tcPr anchor="ctr">
                    <a:solidFill>
                      <a:schemeClr val="accent2"/>
                    </a:solidFill>
                  </a:tcPr>
                </a:tc>
                <a:tc>
                  <a:txBody>
                    <a:bodyPr/>
                    <a:lstStyle/>
                    <a:p>
                      <a:pPr algn="ctr"/>
                      <a:r>
                        <a:rPr lang="en-US" dirty="0">
                          <a:solidFill>
                            <a:schemeClr val="bg1"/>
                          </a:solidFill>
                        </a:rPr>
                        <a:t>Autumn</a:t>
                      </a:r>
                    </a:p>
                  </a:txBody>
                  <a:tcPr/>
                </a:tc>
                <a:tc gridSpan="2">
                  <a:txBody>
                    <a:bodyPr/>
                    <a:lstStyle/>
                    <a:p>
                      <a:pPr algn="ctr"/>
                      <a:r>
                        <a:rPr lang="en-US" dirty="0">
                          <a:solidFill>
                            <a:schemeClr val="bg1"/>
                          </a:solidFill>
                        </a:rPr>
                        <a:t>Spring</a:t>
                      </a:r>
                    </a:p>
                  </a:txBody>
                  <a:tcPr/>
                </a:tc>
                <a:tc hMerge="1">
                  <a:txBody>
                    <a:bodyPr/>
                    <a:lstStyle/>
                    <a:p>
                      <a:endParaRPr lang="en-US"/>
                    </a:p>
                  </a:txBody>
                  <a:tcPr/>
                </a:tc>
                <a:tc>
                  <a:txBody>
                    <a:bodyPr/>
                    <a:lstStyle/>
                    <a:p>
                      <a:pPr algn="ctr"/>
                      <a:r>
                        <a:rPr lang="en-US" dirty="0">
                          <a:solidFill>
                            <a:schemeClr val="bg1"/>
                          </a:solidFill>
                        </a:rPr>
                        <a:t>Summer</a:t>
                      </a:r>
                    </a:p>
                  </a:txBody>
                  <a:tcPr/>
                </a:tc>
                <a:extLst>
                  <a:ext uri="{0D108BD9-81ED-4DB2-BD59-A6C34878D82A}">
                    <a16:rowId xmlns:a16="http://schemas.microsoft.com/office/drawing/2014/main" val="1086564704"/>
                  </a:ext>
                </a:extLst>
              </a:tr>
              <a:tr h="144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Cycle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2023-2024</a:t>
                      </a:r>
                    </a:p>
                    <a:p>
                      <a:pPr algn="ctr"/>
                      <a:endParaRPr lang="en-US" b="1" dirty="0">
                        <a:solidFill>
                          <a:schemeClr val="bg1"/>
                        </a:solidFill>
                      </a:endParaRPr>
                    </a:p>
                  </a:txBody>
                  <a:tcPr anchor="ctr">
                    <a:solidFill>
                      <a:schemeClr val="accent2"/>
                    </a:solidFill>
                  </a:tcPr>
                </a:tc>
                <a:tc gridSpan="2">
                  <a:txBody>
                    <a:bodyPr/>
                    <a:lstStyle/>
                    <a:p>
                      <a:pPr algn="ctr"/>
                      <a:r>
                        <a:rPr lang="en-US" sz="2000" dirty="0"/>
                        <a:t>Time Travellers</a:t>
                      </a:r>
                    </a:p>
                  </a:txBody>
                  <a:tcPr anchor="ctr"/>
                </a:tc>
                <a:tc hMerge="1">
                  <a:txBody>
                    <a:bodyPr/>
                    <a:lstStyle/>
                    <a:p>
                      <a:endParaRPr lang="en-US"/>
                    </a:p>
                  </a:txBody>
                  <a:tcPr/>
                </a:tc>
                <a:tc gridSpan="2">
                  <a:txBody>
                    <a:bodyPr/>
                    <a:lstStyle/>
                    <a:p>
                      <a:pPr algn="ctr"/>
                      <a:r>
                        <a:rPr lang="en-US" sz="2000" dirty="0"/>
                        <a:t>Chocolate</a:t>
                      </a:r>
                    </a:p>
                  </a:txBody>
                  <a:tcPr anchor="ctr"/>
                </a:tc>
                <a:tc hMerge="1">
                  <a:txBody>
                    <a:bodyPr/>
                    <a:lstStyle/>
                    <a:p>
                      <a:endParaRPr lang="en-US"/>
                    </a:p>
                  </a:txBody>
                  <a:tcPr/>
                </a:tc>
                <a:extLst>
                  <a:ext uri="{0D108BD9-81ED-4DB2-BD59-A6C34878D82A}">
                    <a16:rowId xmlns:a16="http://schemas.microsoft.com/office/drawing/2014/main" val="471935122"/>
                  </a:ext>
                </a:extLst>
              </a:tr>
              <a:tr h="1616400">
                <a:tc>
                  <a:txBody>
                    <a:bodyPr/>
                    <a:lstStyle/>
                    <a:p>
                      <a:pPr algn="ctr"/>
                      <a:r>
                        <a:rPr lang="en-US" b="1" dirty="0">
                          <a:solidFill>
                            <a:schemeClr val="bg1"/>
                          </a:solidFill>
                        </a:rPr>
                        <a:t>Cycle 2</a:t>
                      </a:r>
                    </a:p>
                    <a:p>
                      <a:pPr algn="ctr"/>
                      <a:r>
                        <a:rPr lang="en-US" b="1" dirty="0">
                          <a:solidFill>
                            <a:schemeClr val="bg1"/>
                          </a:solidFill>
                        </a:rPr>
                        <a:t>2024-2025</a:t>
                      </a:r>
                    </a:p>
                  </a:txBody>
                  <a:tcPr anchor="ctr">
                    <a:solidFill>
                      <a:schemeClr val="accent2"/>
                    </a:solidFill>
                  </a:tcPr>
                </a:tc>
                <a:tc gridSpan="2">
                  <a:txBody>
                    <a:bodyPr/>
                    <a:lstStyle/>
                    <a:p>
                      <a:pPr algn="ctr"/>
                      <a:endParaRPr lang="en-US" sz="2000" dirty="0"/>
                    </a:p>
                    <a:p>
                      <a:pPr algn="ctr"/>
                      <a:endParaRPr lang="en-US" sz="2000" dirty="0"/>
                    </a:p>
                    <a:p>
                      <a:pPr algn="ctr"/>
                      <a:r>
                        <a:rPr lang="en-US" sz="2000" dirty="0"/>
                        <a:t>The Romans</a:t>
                      </a:r>
                    </a:p>
                    <a:p>
                      <a:pPr algn="ctr"/>
                      <a:endParaRPr lang="en-US" sz="2000" dirty="0"/>
                    </a:p>
                    <a:p>
                      <a:pPr algn="ctr"/>
                      <a:endParaRPr lang="en-US" sz="2000" dirty="0"/>
                    </a:p>
                  </a:txBody>
                  <a:tcPr/>
                </a:tc>
                <a:tc hMerge="1">
                  <a:txBody>
                    <a:bodyPr/>
                    <a:lstStyle/>
                    <a:p>
                      <a:pPr algn="ctr"/>
                      <a:endParaRPr lang="en-US" sz="2000" dirty="0"/>
                    </a:p>
                  </a:txBody>
                  <a:tcPr/>
                </a:tc>
                <a:tc gridSpan="2">
                  <a:txBody>
                    <a:bodyPr/>
                    <a:lstStyle/>
                    <a:p>
                      <a:pPr algn="ctr"/>
                      <a:r>
                        <a:rPr lang="en-US" sz="2000" dirty="0"/>
                        <a:t>Going Green</a:t>
                      </a:r>
                    </a:p>
                  </a:txBody>
                  <a:tcPr anchor="ctr"/>
                </a:tc>
                <a:tc hMerge="1">
                  <a:txBody>
                    <a:bodyPr/>
                    <a:lstStyle/>
                    <a:p>
                      <a:pPr algn="ctr"/>
                      <a:endParaRPr lang="en-US" sz="2000" dirty="0"/>
                    </a:p>
                  </a:txBody>
                  <a:tcPr/>
                </a:tc>
                <a:extLst>
                  <a:ext uri="{0D108BD9-81ED-4DB2-BD59-A6C34878D82A}">
                    <a16:rowId xmlns:a16="http://schemas.microsoft.com/office/drawing/2014/main" val="10001"/>
                  </a:ext>
                </a:extLst>
              </a:tr>
            </a:tbl>
          </a:graphicData>
        </a:graphic>
      </p:graphicFrame>
      <p:pic>
        <p:nvPicPr>
          <p:cNvPr id="4" name="Picture 3" descr="A picture containing object, light&#10;&#10;Description automatically generated">
            <a:extLst>
              <a:ext uri="{FF2B5EF4-FFF2-40B4-BE49-F238E27FC236}">
                <a16:creationId xmlns:a16="http://schemas.microsoft.com/office/drawing/2014/main" id="{098A2319-186B-D14B-AE74-90A3350C2AE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107827" y="4987189"/>
            <a:ext cx="1236504" cy="1210544"/>
          </a:xfrm>
          <a:prstGeom prst="rect">
            <a:avLst/>
          </a:prstGeom>
        </p:spPr>
      </p:pic>
      <p:pic>
        <p:nvPicPr>
          <p:cNvPr id="3" name="Curriculum">
            <a:hlinkClick r:id="" action="ppaction://media"/>
            <a:extLst>
              <a:ext uri="{FF2B5EF4-FFF2-40B4-BE49-F238E27FC236}">
                <a16:creationId xmlns:a16="http://schemas.microsoft.com/office/drawing/2014/main" id="{CE8D29BD-E2FB-6B22-B7CD-AFC6CA0096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43447" y="5588133"/>
            <a:ext cx="609600" cy="609600"/>
          </a:xfrm>
          <a:prstGeom prst="rect">
            <a:avLst/>
          </a:prstGeom>
        </p:spPr>
      </p:pic>
    </p:spTree>
    <p:extLst>
      <p:ext uri="{BB962C8B-B14F-4D97-AF65-F5344CB8AC3E}">
        <p14:creationId xmlns:p14="http://schemas.microsoft.com/office/powerpoint/2010/main" val="3075585193"/>
      </p:ext>
    </p:extLst>
  </p:cSld>
  <p:clrMapOvr>
    <a:masterClrMapping/>
  </p:clrMapOvr>
  <mc:AlternateContent xmlns:mc="http://schemas.openxmlformats.org/markup-compatibility/2006" xmlns:p14="http://schemas.microsoft.com/office/powerpoint/2010/main">
    <mc:Choice Requires="p14">
      <p:transition spd="slow" p14:dur="2000" advTm="53522"/>
    </mc:Choice>
    <mc:Fallback xmlns="">
      <p:transition spd="slow" advTm="53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7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A picture containing object, light&#10;&#10;Description automatically generated">
            <a:extLst>
              <a:ext uri="{FF2B5EF4-FFF2-40B4-BE49-F238E27FC236}">
                <a16:creationId xmlns:a16="http://schemas.microsoft.com/office/drawing/2014/main" id="{5465252C-03FB-FF40-841C-0FE3483E559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113818" y="5177001"/>
            <a:ext cx="1236504" cy="1210544"/>
          </a:xfrm>
          <a:prstGeom prst="rect">
            <a:avLst/>
          </a:prstGeom>
        </p:spPr>
      </p:pic>
      <p:sp>
        <p:nvSpPr>
          <p:cNvPr id="2" name="Title 1">
            <a:extLst>
              <a:ext uri="{FF2B5EF4-FFF2-40B4-BE49-F238E27FC236}">
                <a16:creationId xmlns:a16="http://schemas.microsoft.com/office/drawing/2014/main" id="{35C9A352-2DAB-5FB5-4267-4FE78D19838E}"/>
              </a:ext>
            </a:extLst>
          </p:cNvPr>
          <p:cNvSpPr>
            <a:spLocks noGrp="1"/>
          </p:cNvSpPr>
          <p:nvPr>
            <p:ph type="title"/>
          </p:nvPr>
        </p:nvSpPr>
        <p:spPr>
          <a:xfrm>
            <a:off x="1066799" y="539563"/>
            <a:ext cx="10058400" cy="933287"/>
          </a:xfrm>
        </p:spPr>
        <p:txBody>
          <a:bodyPr>
            <a:normAutofit fontScale="90000"/>
          </a:bodyPr>
          <a:lstStyle/>
          <a:p>
            <a:pPr algn="ctr"/>
            <a:r>
              <a:rPr lang="en-GB" dirty="0"/>
              <a:t>Topic Web</a:t>
            </a:r>
            <a:br>
              <a:rPr lang="en-GB" dirty="0"/>
            </a:br>
            <a:endParaRPr lang="en-GB" sz="2200" dirty="0"/>
          </a:p>
        </p:txBody>
      </p:sp>
      <p:pic>
        <p:nvPicPr>
          <p:cNvPr id="4" name="Picture 3" descr="A chart with text and images&#10;&#10;Description automatically generated">
            <a:extLst>
              <a:ext uri="{FF2B5EF4-FFF2-40B4-BE49-F238E27FC236}">
                <a16:creationId xmlns:a16="http://schemas.microsoft.com/office/drawing/2014/main" id="{D7CFE219-0428-2768-FEA3-FD47FB02E6C3}"/>
              </a:ext>
            </a:extLst>
          </p:cNvPr>
          <p:cNvPicPr>
            <a:picLocks noChangeAspect="1"/>
          </p:cNvPicPr>
          <p:nvPr/>
        </p:nvPicPr>
        <p:blipFill>
          <a:blip r:embed="rId7"/>
          <a:stretch>
            <a:fillRect/>
          </a:stretch>
        </p:blipFill>
        <p:spPr>
          <a:xfrm>
            <a:off x="2212844" y="1198756"/>
            <a:ext cx="7766312" cy="5324708"/>
          </a:xfrm>
          <a:prstGeom prst="rect">
            <a:avLst/>
          </a:prstGeom>
        </p:spPr>
      </p:pic>
      <p:pic>
        <p:nvPicPr>
          <p:cNvPr id="3" name="Topic Web">
            <a:hlinkClick r:id="" action="ppaction://media"/>
            <a:extLst>
              <a:ext uri="{FF2B5EF4-FFF2-40B4-BE49-F238E27FC236}">
                <a16:creationId xmlns:a16="http://schemas.microsoft.com/office/drawing/2014/main" id="{F1B95697-5783-A96B-22C3-710681E32F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83820" y="561724"/>
            <a:ext cx="609600" cy="609600"/>
          </a:xfrm>
          <a:prstGeom prst="rect">
            <a:avLst/>
          </a:prstGeom>
        </p:spPr>
      </p:pic>
    </p:spTree>
    <p:extLst>
      <p:ext uri="{BB962C8B-B14F-4D97-AF65-F5344CB8AC3E}">
        <p14:creationId xmlns:p14="http://schemas.microsoft.com/office/powerpoint/2010/main" val="1006577364"/>
      </p:ext>
    </p:extLst>
  </p:cSld>
  <p:clrMapOvr>
    <a:masterClrMapping/>
  </p:clrMapOvr>
  <p:transition spd="med" advTm="1585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a:t>Homework</a:t>
            </a:r>
            <a:br>
              <a:rPr lang="en-GB" dirty="0"/>
            </a:br>
            <a:r>
              <a:rPr lang="en-GB" sz="2200" dirty="0"/>
              <a:t>We try to make homework relevant to the children and endeavour to give them a variety of activities that may challenge them with new learning or may practise skills already learnt in class.</a:t>
            </a:r>
            <a:br>
              <a:rPr lang="en-GB" sz="2200" dirty="0"/>
            </a:br>
            <a:endParaRPr lang="en-GB" sz="2200" dirty="0"/>
          </a:p>
        </p:txBody>
      </p:sp>
      <p:sp>
        <p:nvSpPr>
          <p:cNvPr id="3" name="Content Placeholder 2"/>
          <p:cNvSpPr>
            <a:spLocks noGrp="1"/>
          </p:cNvSpPr>
          <p:nvPr>
            <p:ph idx="1"/>
          </p:nvPr>
        </p:nvSpPr>
        <p:spPr>
          <a:xfrm>
            <a:off x="541283" y="1948824"/>
            <a:ext cx="10058400" cy="4266582"/>
          </a:xfrm>
        </p:spPr>
        <p:txBody>
          <a:bodyPr vert="horz" lIns="91440" tIns="45720" rIns="91440" bIns="45720" rtlCol="0" anchor="t">
            <a:normAutofit fontScale="85000" lnSpcReduction="20000"/>
          </a:bodyPr>
          <a:lstStyle/>
          <a:p>
            <a:pPr marL="0" indent="0">
              <a:buNone/>
            </a:pPr>
            <a:r>
              <a:rPr lang="en-GB" b="1" dirty="0"/>
              <a:t>Reading</a:t>
            </a:r>
            <a:r>
              <a:rPr lang="en-GB" dirty="0"/>
              <a:t> </a:t>
            </a:r>
          </a:p>
          <a:p>
            <a:r>
              <a:rPr lang="en-GB" sz="1600" dirty="0"/>
              <a:t>Please could children bring their reading books</a:t>
            </a:r>
          </a:p>
          <a:p>
            <a:pPr marL="0" indent="0">
              <a:buNone/>
            </a:pPr>
            <a:r>
              <a:rPr lang="en-GB" sz="1600" dirty="0"/>
              <a:t>   and diaries to school </a:t>
            </a:r>
            <a:r>
              <a:rPr lang="en-GB" sz="1600" b="1" dirty="0"/>
              <a:t>every</a:t>
            </a:r>
            <a:r>
              <a:rPr lang="en-GB" sz="1600" dirty="0"/>
              <a:t> day. Reading diaries</a:t>
            </a:r>
          </a:p>
          <a:p>
            <a:pPr marL="0" indent="0">
              <a:buNone/>
            </a:pPr>
            <a:r>
              <a:rPr lang="en-GB" sz="1600" dirty="0"/>
              <a:t>   will be checked on the same day every week. </a:t>
            </a:r>
          </a:p>
          <a:p>
            <a:pPr marL="0" indent="0">
              <a:buNone/>
            </a:pPr>
            <a:r>
              <a:rPr lang="en-GB" sz="1600" dirty="0"/>
              <a:t>   We expect reading diaries to be signed by a </a:t>
            </a:r>
          </a:p>
          <a:p>
            <a:pPr marL="0" indent="0">
              <a:buNone/>
            </a:pPr>
            <a:r>
              <a:rPr lang="en-GB" sz="1600" dirty="0"/>
              <a:t>   parent/carer every time a child reads and before     </a:t>
            </a:r>
          </a:p>
          <a:p>
            <a:pPr marL="0" indent="0">
              <a:buNone/>
            </a:pPr>
            <a:r>
              <a:rPr lang="en-GB" sz="1600" dirty="0"/>
              <a:t>   books are changed.</a:t>
            </a:r>
          </a:p>
          <a:p>
            <a:pPr marL="0" indent="0">
              <a:buNone/>
            </a:pPr>
            <a:endParaRPr lang="en-GB" sz="1600" dirty="0"/>
          </a:p>
          <a:p>
            <a:pPr marL="0" indent="0">
              <a:buNone/>
            </a:pPr>
            <a:r>
              <a:rPr lang="en-GB" sz="1600" dirty="0"/>
              <a:t>Our main </a:t>
            </a:r>
            <a:r>
              <a:rPr lang="en-GB" sz="1600" b="1" dirty="0"/>
              <a:t>homework day </a:t>
            </a:r>
            <a:r>
              <a:rPr lang="en-GB" sz="1600" dirty="0"/>
              <a:t>will be </a:t>
            </a:r>
            <a:r>
              <a:rPr lang="en-GB" sz="1600" b="1" dirty="0"/>
              <a:t>Friday </a:t>
            </a:r>
            <a:r>
              <a:rPr lang="en-GB" sz="1600" dirty="0"/>
              <a:t>and it will be sent out in a homework book. Homework will include </a:t>
            </a:r>
          </a:p>
          <a:p>
            <a:pPr marL="0" indent="0">
              <a:buNone/>
            </a:pPr>
            <a:r>
              <a:rPr lang="en-GB" sz="1600" dirty="0"/>
              <a:t>the following:</a:t>
            </a:r>
          </a:p>
          <a:p>
            <a:r>
              <a:rPr lang="en-GB" sz="1600" b="1" dirty="0"/>
              <a:t>Reading</a:t>
            </a:r>
            <a:r>
              <a:rPr lang="en-GB" sz="1600" dirty="0"/>
              <a:t> to an adult.</a:t>
            </a:r>
          </a:p>
          <a:p>
            <a:r>
              <a:rPr lang="en-GB" sz="1600" b="1" dirty="0"/>
              <a:t>Spellings</a:t>
            </a:r>
            <a:r>
              <a:rPr lang="en-GB" sz="1600" dirty="0"/>
              <a:t> using Spelling Shed (Online)</a:t>
            </a:r>
          </a:p>
          <a:p>
            <a:pPr>
              <a:buClr>
                <a:srgbClr val="262626"/>
              </a:buClr>
            </a:pPr>
            <a:r>
              <a:rPr lang="en-GB" sz="1600" b="1" dirty="0"/>
              <a:t>Times tables</a:t>
            </a:r>
            <a:r>
              <a:rPr lang="en-GB" sz="1600" dirty="0"/>
              <a:t> using zones (Book) and TT Rockstars (Online)</a:t>
            </a:r>
          </a:p>
          <a:p>
            <a:r>
              <a:rPr lang="en-GB" sz="1600" dirty="0"/>
              <a:t>There may also be the occasional piece of homework relating to our </a:t>
            </a:r>
            <a:r>
              <a:rPr lang="en-GB" sz="1600" b="1" dirty="0"/>
              <a:t>Topic</a:t>
            </a:r>
            <a:r>
              <a:rPr lang="en-GB" sz="1600" dirty="0"/>
              <a:t>.</a:t>
            </a:r>
          </a:p>
          <a:p>
            <a:r>
              <a:rPr lang="en-GB" sz="1600" dirty="0"/>
              <a:t>Homework </a:t>
            </a:r>
            <a:r>
              <a:rPr lang="en-GB" sz="1600" b="1" dirty="0"/>
              <a:t>must</a:t>
            </a:r>
            <a:r>
              <a:rPr lang="en-GB" sz="1600" dirty="0"/>
              <a:t> be handed in no later than </a:t>
            </a:r>
            <a:r>
              <a:rPr lang="en-GB" sz="1600" b="1" dirty="0"/>
              <a:t>Thursday</a:t>
            </a:r>
            <a:r>
              <a:rPr lang="en-GB" sz="1600" dirty="0"/>
              <a:t> to give me time to mark it.</a:t>
            </a:r>
          </a:p>
        </p:txBody>
      </p:sp>
      <p:sp>
        <p:nvSpPr>
          <p:cNvPr id="5" name="TextBox 4">
            <a:extLst>
              <a:ext uri="{FF2B5EF4-FFF2-40B4-BE49-F238E27FC236}">
                <a16:creationId xmlns:a16="http://schemas.microsoft.com/office/drawing/2014/main" id="{95EF1747-DAF4-2342-9386-DE4A7FF2743F}"/>
              </a:ext>
            </a:extLst>
          </p:cNvPr>
          <p:cNvSpPr txBox="1"/>
          <p:nvPr/>
        </p:nvSpPr>
        <p:spPr>
          <a:xfrm>
            <a:off x="6159974" y="2014194"/>
            <a:ext cx="5640729" cy="1477328"/>
          </a:xfrm>
          <a:prstGeom prst="rect">
            <a:avLst/>
          </a:prstGeom>
          <a:noFill/>
          <a:ln>
            <a:solidFill>
              <a:schemeClr val="tx1"/>
            </a:solidFill>
            <a:prstDash val="lgDash"/>
          </a:ln>
          <a:effectLst>
            <a:glow rad="127000">
              <a:srgbClr val="FF0000"/>
            </a:glow>
          </a:effectLst>
        </p:spPr>
        <p:txBody>
          <a:bodyPr wrap="square" lIns="91440" tIns="45720" rIns="91440" bIns="45720" rtlCol="0" anchor="t">
            <a:spAutoFit/>
          </a:bodyPr>
          <a:lstStyle/>
          <a:p>
            <a:endParaRPr lang="en-US" dirty="0">
              <a:solidFill>
                <a:srgbClr val="7030A0"/>
              </a:solidFill>
            </a:endParaRPr>
          </a:p>
          <a:p>
            <a:pPr lvl="1"/>
            <a:r>
              <a:rPr lang="en-US" dirty="0">
                <a:solidFill>
                  <a:srgbClr val="C00000"/>
                </a:solidFill>
              </a:rPr>
              <a:t>A little and often is the most effective way to learn spellings and </a:t>
            </a:r>
            <a:r>
              <a:rPr lang="en-US" dirty="0" err="1">
                <a:solidFill>
                  <a:srgbClr val="C00000"/>
                </a:solidFill>
              </a:rPr>
              <a:t>maths</a:t>
            </a:r>
            <a:r>
              <a:rPr lang="en-US" dirty="0">
                <a:solidFill>
                  <a:srgbClr val="C00000"/>
                </a:solidFill>
              </a:rPr>
              <a:t> facts, and let’s not forget…to develop reading skills.</a:t>
            </a:r>
          </a:p>
          <a:p>
            <a:endParaRPr lang="en-US" dirty="0">
              <a:solidFill>
                <a:srgbClr val="7030A0"/>
              </a:solidFill>
            </a:endParaRPr>
          </a:p>
        </p:txBody>
      </p:sp>
      <p:pic>
        <p:nvPicPr>
          <p:cNvPr id="6" name="Picture 5" descr="A picture containing object, light&#10;&#10;Description automatically generated">
            <a:extLst>
              <a:ext uri="{FF2B5EF4-FFF2-40B4-BE49-F238E27FC236}">
                <a16:creationId xmlns:a16="http://schemas.microsoft.com/office/drawing/2014/main" id="{34ECB625-6324-DD42-8C09-4CCC150F02F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107827" y="4987189"/>
            <a:ext cx="1236504" cy="1210544"/>
          </a:xfrm>
          <a:prstGeom prst="rect">
            <a:avLst/>
          </a:prstGeom>
        </p:spPr>
      </p:pic>
      <p:pic>
        <p:nvPicPr>
          <p:cNvPr id="4" name="Homework">
            <a:hlinkClick r:id="" action="ppaction://media"/>
            <a:extLst>
              <a:ext uri="{FF2B5EF4-FFF2-40B4-BE49-F238E27FC236}">
                <a16:creationId xmlns:a16="http://schemas.microsoft.com/office/drawing/2014/main" id="{37A886ED-7801-A8E5-20EF-59AE9C6A48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3579" y="4987189"/>
            <a:ext cx="609600" cy="609600"/>
          </a:xfrm>
          <a:prstGeom prst="rect">
            <a:avLst/>
          </a:prstGeom>
        </p:spPr>
      </p:pic>
    </p:spTree>
    <p:extLst>
      <p:ext uri="{BB962C8B-B14F-4D97-AF65-F5344CB8AC3E}">
        <p14:creationId xmlns:p14="http://schemas.microsoft.com/office/powerpoint/2010/main" val="1315873066"/>
      </p:ext>
    </p:extLst>
  </p:cSld>
  <p:clrMapOvr>
    <a:masterClrMapping/>
  </p:clrMapOvr>
  <mc:AlternateContent xmlns:mc="http://schemas.openxmlformats.org/markup-compatibility/2006" xmlns:p14="http://schemas.microsoft.com/office/powerpoint/2010/main">
    <mc:Choice Requires="p14">
      <p:transition spd="slow" p14:dur="2000" advTm="215280"/>
    </mc:Choice>
    <mc:Fallback xmlns="">
      <p:transition spd="slow" advTm="215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6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Additional information</a:t>
            </a:r>
          </a:p>
        </p:txBody>
      </p:sp>
      <p:sp>
        <p:nvSpPr>
          <p:cNvPr id="3" name="Content Placeholder 2"/>
          <p:cNvSpPr>
            <a:spLocks noGrp="1"/>
          </p:cNvSpPr>
          <p:nvPr>
            <p:ph idx="1"/>
          </p:nvPr>
        </p:nvSpPr>
        <p:spPr>
          <a:xfrm>
            <a:off x="1066800" y="1730758"/>
            <a:ext cx="10058400" cy="3931920"/>
          </a:xfrm>
        </p:spPr>
        <p:txBody>
          <a:bodyPr vert="horz" lIns="91440" tIns="45720" rIns="91440" bIns="45720" rtlCol="0" anchor="t">
            <a:normAutofit fontScale="85000" lnSpcReduction="10000"/>
          </a:bodyPr>
          <a:lstStyle/>
          <a:p>
            <a:r>
              <a:rPr lang="en-GB" b="1" dirty="0"/>
              <a:t>PE days </a:t>
            </a:r>
            <a:r>
              <a:rPr lang="en-GB" dirty="0"/>
              <a:t>are </a:t>
            </a:r>
            <a:r>
              <a:rPr lang="en-GB" b="1" dirty="0"/>
              <a:t>Thursday and Friday </a:t>
            </a:r>
            <a:r>
              <a:rPr lang="en-GB" dirty="0"/>
              <a:t>please ensure that children bring the appropriate school PE kit on Thursday and wear Fitness Friday clothes on Friday. (No non-uniform sportswear please).</a:t>
            </a:r>
          </a:p>
          <a:p>
            <a:r>
              <a:rPr lang="en-GB" dirty="0"/>
              <a:t>Please provide a red hoodie and black tracksuit bottoms for your child to wear  - where possible we will go outside for games lessons. Hair should be tied back, and no jewellery should be worn.</a:t>
            </a:r>
          </a:p>
          <a:p>
            <a:r>
              <a:rPr lang="en-GB" dirty="0"/>
              <a:t>Please ensure that if home-time arrangements are different to normal that you let school know in writing </a:t>
            </a:r>
            <a:r>
              <a:rPr lang="en-GB"/>
              <a:t>or by phone</a:t>
            </a:r>
            <a:r>
              <a:rPr lang="en-GB" dirty="0"/>
              <a:t>.</a:t>
            </a:r>
          </a:p>
          <a:p>
            <a:r>
              <a:rPr lang="en-GB" dirty="0"/>
              <a:t>Please encourage your child to take more responsibility for their school equipment now that they are KS2  – PE kits, homework, looking after school uniform etc. This independence will really benefit your child when they go to middle school.</a:t>
            </a:r>
          </a:p>
          <a:p>
            <a:r>
              <a:rPr lang="en-GB" b="1" dirty="0"/>
              <a:t>Please be aware that Year 4 children will be required to take part in the statutory </a:t>
            </a:r>
          </a:p>
          <a:p>
            <a:pPr marL="0" indent="0">
              <a:buNone/>
            </a:pPr>
            <a:r>
              <a:rPr lang="en-GB" b="1" dirty="0"/>
              <a:t>   Multiplication Tables Check in June and it is essential that they have rapid recall </a:t>
            </a:r>
          </a:p>
          <a:p>
            <a:pPr marL="0" indent="0">
              <a:buNone/>
            </a:pPr>
            <a:r>
              <a:rPr lang="en-GB" b="1" dirty="0"/>
              <a:t>   of the times table facts, please practise with them regularly.</a:t>
            </a:r>
          </a:p>
          <a:p>
            <a:r>
              <a:rPr lang="en-GB" dirty="0"/>
              <a:t>We will also be taking Year 4 pupils to Standon Bowers for a 2 nights residential.</a:t>
            </a:r>
          </a:p>
          <a:p>
            <a:endParaRPr lang="en-GB" dirty="0"/>
          </a:p>
        </p:txBody>
      </p:sp>
      <p:pic>
        <p:nvPicPr>
          <p:cNvPr id="6" name="Picture 5" descr="A picture containing object, light&#10;&#10;Description automatically generated">
            <a:extLst>
              <a:ext uri="{FF2B5EF4-FFF2-40B4-BE49-F238E27FC236}">
                <a16:creationId xmlns:a16="http://schemas.microsoft.com/office/drawing/2014/main" id="{0C971E92-4484-E444-9429-DF1A535224E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flipH="1">
            <a:off x="9808597" y="4843807"/>
            <a:ext cx="1451501" cy="1421027"/>
          </a:xfrm>
          <a:prstGeom prst="rect">
            <a:avLst/>
          </a:prstGeom>
        </p:spPr>
      </p:pic>
      <p:pic>
        <p:nvPicPr>
          <p:cNvPr id="4" name="Additional Information">
            <a:hlinkClick r:id="" action="ppaction://media"/>
            <a:extLst>
              <a:ext uri="{FF2B5EF4-FFF2-40B4-BE49-F238E27FC236}">
                <a16:creationId xmlns:a16="http://schemas.microsoft.com/office/drawing/2014/main" id="{8B198E6B-2078-5102-7ADE-3891F389D9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57950225"/>
      </p:ext>
    </p:extLst>
  </p:cSld>
  <p:clrMapOvr>
    <a:masterClrMapping/>
  </p:clrMapOvr>
  <mc:AlternateContent xmlns:mc="http://schemas.openxmlformats.org/markup-compatibility/2006" xmlns:p14="http://schemas.microsoft.com/office/powerpoint/2010/main">
    <mc:Choice Requires="p14">
      <p:transition spd="slow" p14:dur="2000" advTm="225880"/>
    </mc:Choice>
    <mc:Fallback xmlns="">
      <p:transition spd="slow" advTm="225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4725214-e472-4f92-a572-34cdd8e58de9">
      <UserInfo>
        <DisplayName/>
        <AccountId xsi:nil="true"/>
        <AccountType/>
      </UserInfo>
    </SharedWithUsers>
    <lcf76f155ced4ddcb4097134ff3c332f xmlns="d1cf191e-6fc2-4281-bd5b-f5e2523964f2">
      <Terms xmlns="http://schemas.microsoft.com/office/infopath/2007/PartnerControls"/>
    </lcf76f155ced4ddcb4097134ff3c332f>
    <TaxCatchAll xmlns="c4725214-e472-4f92-a572-34cdd8e58de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810BE1405E2A545992C078DD1A444AF" ma:contentTypeVersion="23" ma:contentTypeDescription="Create a new document." ma:contentTypeScope="" ma:versionID="96a8dd2394a586b874d1136706c9ff6a">
  <xsd:schema xmlns:xsd="http://www.w3.org/2001/XMLSchema" xmlns:xs="http://www.w3.org/2001/XMLSchema" xmlns:p="http://schemas.microsoft.com/office/2006/metadata/properties" xmlns:ns2="d1cf191e-6fc2-4281-bd5b-f5e2523964f2" xmlns:ns3="c4725214-e472-4f92-a572-34cdd8e58de9" targetNamespace="http://schemas.microsoft.com/office/2006/metadata/properties" ma:root="true" ma:fieldsID="0fe4aba022842a20bad33001eb89a22f" ns2:_="" ns3:_="">
    <xsd:import namespace="d1cf191e-6fc2-4281-bd5b-f5e2523964f2"/>
    <xsd:import namespace="c4725214-e472-4f92-a572-34cdd8e58de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cf191e-6fc2-4281-bd5b-f5e2523964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b361235-48f8-4de7-8a1c-71bb8990c7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725214-e472-4f92-a572-34cdd8e58de9" elementFormDefault="qualified">
    <xsd:import namespace="http://schemas.microsoft.com/office/2006/documentManagement/types"/>
    <xsd:import namespace="http://schemas.microsoft.com/office/infopath/2007/PartnerControls"/>
    <xsd:element name="SharedWithUsers" ma:index="15"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ba82a6b-067e-4acf-aabf-c0094a90698d}" ma:internalName="TaxCatchAll" ma:showField="CatchAllData" ma:web="c4725214-e472-4f92-a572-34cdd8e58d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0E61A0-9945-402E-9F7B-43389D20E8EF}">
  <ds:schemaRefs>
    <ds:schemaRef ds:uri="http://purl.org/dc/dcmitype/"/>
    <ds:schemaRef ds:uri="c4725214-e472-4f92-a572-34cdd8e58de9"/>
    <ds:schemaRef ds:uri="http://schemas.openxmlformats.org/package/2006/metadata/core-properties"/>
    <ds:schemaRef ds:uri="http://purl.org/dc/elements/1.1/"/>
    <ds:schemaRef ds:uri="http://schemas.microsoft.com/office/infopath/2007/PartnerControls"/>
    <ds:schemaRef ds:uri="d1cf191e-6fc2-4281-bd5b-f5e2523964f2"/>
    <ds:schemaRef ds:uri="http://www.w3.org/XML/1998/namespace"/>
    <ds:schemaRef ds:uri="http://schemas.microsoft.com/office/2006/documentManagement/typ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5B88BF74-970E-40FD-99A5-7E0A7D9D00F0}">
  <ds:schemaRefs>
    <ds:schemaRef ds:uri="http://schemas.microsoft.com/sharepoint/v3/contenttype/forms"/>
  </ds:schemaRefs>
</ds:datastoreItem>
</file>

<file path=customXml/itemProps3.xml><?xml version="1.0" encoding="utf-8"?>
<ds:datastoreItem xmlns:ds="http://schemas.openxmlformats.org/officeDocument/2006/customXml" ds:itemID="{E2B00811-8D63-4AA8-A98C-253DB41C88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cf191e-6fc2-4281-bd5b-f5e2523964f2"/>
    <ds:schemaRef ds:uri="c4725214-e472-4f92-a572-34cdd8e58d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Savon</Template>
  <TotalTime>267</TotalTime>
  <Words>990</Words>
  <Application>Microsoft Office PowerPoint</Application>
  <PresentationFormat>Widescreen</PresentationFormat>
  <Paragraphs>93</Paragraphs>
  <Slides>10</Slides>
  <Notes>2</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Century Gothic</vt:lpstr>
      <vt:lpstr>Garamond</vt:lpstr>
      <vt:lpstr>Times New Roman</vt:lpstr>
      <vt:lpstr>Savon</vt:lpstr>
      <vt:lpstr>Welcome to the expectation meeting for Barn Owls Class </vt:lpstr>
      <vt:lpstr>  Springfields Behaviour Policy</vt:lpstr>
      <vt:lpstr>Rewards and sanctions We have high expectations of behaviour at Springfields First School.  The behaviour of the children is excellent.</vt:lpstr>
      <vt:lpstr>PowerPoint Presentation</vt:lpstr>
      <vt:lpstr>Timetable </vt:lpstr>
      <vt:lpstr>Curriculum At Springfields First School, we believe that learning should be fun, purposeful and challenging. Through our creative curriculum we aim to equip each child with the skills that they need for lifelong learning.</vt:lpstr>
      <vt:lpstr>Topic Web </vt:lpstr>
      <vt:lpstr>Homework We try to make homework relevant to the children and endeavour to give them a variety of activities that may challenge them with new learning or may practise skills already learnt in class. </vt:lpstr>
      <vt:lpstr>Additional information</vt:lpstr>
      <vt:lpstr>Thank you for attending this meeting.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expectation meeting for Barn Owls Class</dc:title>
  <dc:creator>owner</dc:creator>
  <cp:lastModifiedBy>Anna Hawkins</cp:lastModifiedBy>
  <cp:revision>226</cp:revision>
  <dcterms:created xsi:type="dcterms:W3CDTF">2016-07-20T19:46:53Z</dcterms:created>
  <dcterms:modified xsi:type="dcterms:W3CDTF">2024-11-15T14:50:49Z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0x010100A810BE1405E2A545992C078DD1A444AF</vt:lpwstr>
  </property>
  <property fmtid="{D5CDD505-2E9C-101B-9397-08002B2CF9AE}" pid="3" name="Order">
    <vt:r8>7700</vt:r8>
  </property>
  <property fmtid="{D5CDD505-2E9C-101B-9397-08002B2CF9AE}" pid="4" name="ComplianceAssetId">
    <vt:lpwstr/>
  </property>
  <property fmtid="{D5CDD505-2E9C-101B-9397-08002B2CF9AE}" pid="5" name="MediaServiceImageTags">
    <vt:lpwstr/>
  </property>
</Properties>
</file>